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9" r:id="rId2"/>
  </p:sldMasterIdLst>
  <p:notesMasterIdLst>
    <p:notesMasterId r:id="rId51"/>
  </p:notesMasterIdLst>
  <p:handoutMasterIdLst>
    <p:handoutMasterId r:id="rId52"/>
  </p:handoutMasterIdLst>
  <p:sldIdLst>
    <p:sldId id="404" r:id="rId3"/>
    <p:sldId id="405" r:id="rId4"/>
    <p:sldId id="406" r:id="rId5"/>
    <p:sldId id="407" r:id="rId6"/>
    <p:sldId id="408" r:id="rId7"/>
    <p:sldId id="533" r:id="rId8"/>
    <p:sldId id="539" r:id="rId9"/>
    <p:sldId id="540" r:id="rId10"/>
    <p:sldId id="541" r:id="rId11"/>
    <p:sldId id="542" r:id="rId12"/>
    <p:sldId id="543" r:id="rId13"/>
    <p:sldId id="544" r:id="rId14"/>
    <p:sldId id="412" r:id="rId15"/>
    <p:sldId id="545" r:id="rId16"/>
    <p:sldId id="546" r:id="rId17"/>
    <p:sldId id="547" r:id="rId18"/>
    <p:sldId id="513" r:id="rId19"/>
    <p:sldId id="529" r:id="rId20"/>
    <p:sldId id="538" r:id="rId21"/>
    <p:sldId id="548" r:id="rId22"/>
    <p:sldId id="549" r:id="rId23"/>
    <p:sldId id="550" r:id="rId24"/>
    <p:sldId id="537" r:id="rId25"/>
    <p:sldId id="475" r:id="rId26"/>
    <p:sldId id="415" r:id="rId27"/>
    <p:sldId id="477" r:id="rId28"/>
    <p:sldId id="534" r:id="rId29"/>
    <p:sldId id="522" r:id="rId30"/>
    <p:sldId id="416" r:id="rId31"/>
    <p:sldId id="418" r:id="rId32"/>
    <p:sldId id="419" r:id="rId33"/>
    <p:sldId id="420" r:id="rId34"/>
    <p:sldId id="422" r:id="rId35"/>
    <p:sldId id="423" r:id="rId36"/>
    <p:sldId id="523" r:id="rId37"/>
    <p:sldId id="506" r:id="rId38"/>
    <p:sldId id="524" r:id="rId39"/>
    <p:sldId id="427" r:id="rId40"/>
    <p:sldId id="399" r:id="rId41"/>
    <p:sldId id="525" r:id="rId42"/>
    <p:sldId id="526" r:id="rId43"/>
    <p:sldId id="535" r:id="rId44"/>
    <p:sldId id="536" r:id="rId45"/>
    <p:sldId id="428" r:id="rId46"/>
    <p:sldId id="429" r:id="rId47"/>
    <p:sldId id="430" r:id="rId48"/>
    <p:sldId id="478" r:id="rId49"/>
    <p:sldId id="431" r:id="rId50"/>
  </p:sldIdLst>
  <p:sldSz cx="9144000" cy="6858000" type="screen4x3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Styczek" initials="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00"/>
    <a:srgbClr val="FFCC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39" autoAdjust="0"/>
    <p:restoredTop sz="92503" autoAdjust="0"/>
  </p:normalViewPr>
  <p:slideViewPr>
    <p:cSldViewPr>
      <p:cViewPr>
        <p:scale>
          <a:sx n="115" d="100"/>
          <a:sy n="115" d="100"/>
        </p:scale>
        <p:origin x="-152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commentAuthors" Target="commentAuthor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ldarmofalski\AppData\Local\Temp\pid-11532\interwencje%20w%20powiatach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oleObject" Target="Zeszyt2" TargetMode="External"/><Relationship Id="rId1" Type="http://schemas.openxmlformats.org/officeDocument/2006/relationships/themeOverride" Target="../theme/themeOverride1.xm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ldarmofalski\Desktop\gminy%202024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335222856292968E-2"/>
          <c:y val="1.5624401527520159E-2"/>
          <c:w val="0.92701606906039691"/>
          <c:h val="0.699093356891076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3E8-4142-85EB-A23CF4BD1E6D}"/>
              </c:ext>
            </c:extLst>
          </c:dPt>
          <c:cat>
            <c:strRef>
              <c:f>Sheet!$A$3:$A$39</c:f>
              <c:strCache>
                <c:ptCount val="37"/>
                <c:pt idx="0">
                  <c:v>KM PSP Radom</c:v>
                </c:pt>
                <c:pt idx="1">
                  <c:v>KM PSP Płock</c:v>
                </c:pt>
                <c:pt idx="2">
                  <c:v>KP PSP Wołomin</c:v>
                </c:pt>
                <c:pt idx="3">
                  <c:v>KP PSP Piaseczno</c:v>
                </c:pt>
                <c:pt idx="4">
                  <c:v>KM PSP Siedlce</c:v>
                </c:pt>
                <c:pt idx="5">
                  <c:v>KP PSP Mińsk Mazowiecki</c:v>
                </c:pt>
                <c:pt idx="6">
                  <c:v>KP PSP Otwock</c:v>
                </c:pt>
                <c:pt idx="7">
                  <c:v>KP PSP Legionowo</c:v>
                </c:pt>
                <c:pt idx="8">
                  <c:v>KP PSP Pruszków</c:v>
                </c:pt>
                <c:pt idx="9">
                  <c:v>KP PSP w pow. warsz. zachodnim</c:v>
                </c:pt>
                <c:pt idx="10">
                  <c:v>KP PSP Grójec</c:v>
                </c:pt>
                <c:pt idx="11">
                  <c:v>KP PSP Garwolin</c:v>
                </c:pt>
                <c:pt idx="12">
                  <c:v>KP PSP Sochaczew</c:v>
                </c:pt>
                <c:pt idx="13">
                  <c:v>KM PSP Ostrołęka</c:v>
                </c:pt>
                <c:pt idx="14">
                  <c:v>KP PSP Płońsk</c:v>
                </c:pt>
                <c:pt idx="15">
                  <c:v>KP PSP Grodzisk Mazowiecki</c:v>
                </c:pt>
                <c:pt idx="16">
                  <c:v>KP PSP Nowy Dwór Mazowiecki</c:v>
                </c:pt>
                <c:pt idx="17">
                  <c:v>KP PSP Żyrardów</c:v>
                </c:pt>
                <c:pt idx="18">
                  <c:v>KP PSP Mława</c:v>
                </c:pt>
                <c:pt idx="19">
                  <c:v>KP PSP Ciechanów</c:v>
                </c:pt>
                <c:pt idx="20">
                  <c:v>KP PSP Wyszków</c:v>
                </c:pt>
                <c:pt idx="21">
                  <c:v>KP PSP Ostrów Mazowiecka</c:v>
                </c:pt>
                <c:pt idx="22">
                  <c:v>KP PSP Węgrów</c:v>
                </c:pt>
                <c:pt idx="23">
                  <c:v>KP PSP Sokołów Podlaski</c:v>
                </c:pt>
                <c:pt idx="24">
                  <c:v>KP PSP Pułtusk</c:v>
                </c:pt>
                <c:pt idx="25">
                  <c:v>KP PSP Przasnysz</c:v>
                </c:pt>
                <c:pt idx="26">
                  <c:v>KP PSP Gostynin</c:v>
                </c:pt>
                <c:pt idx="27">
                  <c:v>KP PSP Kozienice</c:v>
                </c:pt>
                <c:pt idx="28">
                  <c:v>KP PSP Szydłowiec</c:v>
                </c:pt>
                <c:pt idx="29">
                  <c:v>KP PSP Sierpc</c:v>
                </c:pt>
                <c:pt idx="30">
                  <c:v>KP PSP Maków Mazowiecki</c:v>
                </c:pt>
                <c:pt idx="31">
                  <c:v>KP PSP Lipsko</c:v>
                </c:pt>
                <c:pt idx="32">
                  <c:v>KP PSP Łosice</c:v>
                </c:pt>
                <c:pt idx="33">
                  <c:v>KP PSP Przysucha</c:v>
                </c:pt>
                <c:pt idx="34">
                  <c:v>KP PSP Białobrzegi</c:v>
                </c:pt>
                <c:pt idx="35">
                  <c:v>KP PSP Żuromin</c:v>
                </c:pt>
                <c:pt idx="36">
                  <c:v>KP PSP Zwoleń</c:v>
                </c:pt>
              </c:strCache>
            </c:strRef>
          </c:cat>
          <c:val>
            <c:numRef>
              <c:f>Sheet!$B$3:$B$39</c:f>
              <c:numCache>
                <c:formatCode>0</c:formatCode>
                <c:ptCount val="37"/>
                <c:pt idx="0">
                  <c:v>3859</c:v>
                </c:pt>
                <c:pt idx="1">
                  <c:v>3213</c:v>
                </c:pt>
                <c:pt idx="2">
                  <c:v>3202</c:v>
                </c:pt>
                <c:pt idx="3">
                  <c:v>2914</c:v>
                </c:pt>
                <c:pt idx="4">
                  <c:v>2223</c:v>
                </c:pt>
                <c:pt idx="5">
                  <c:v>2200</c:v>
                </c:pt>
                <c:pt idx="6">
                  <c:v>2056</c:v>
                </c:pt>
                <c:pt idx="7">
                  <c:v>1836</c:v>
                </c:pt>
                <c:pt idx="8">
                  <c:v>1797</c:v>
                </c:pt>
                <c:pt idx="9">
                  <c:v>1744</c:v>
                </c:pt>
                <c:pt idx="10">
                  <c:v>1516</c:v>
                </c:pt>
                <c:pt idx="11">
                  <c:v>1461</c:v>
                </c:pt>
                <c:pt idx="12">
                  <c:v>1335</c:v>
                </c:pt>
                <c:pt idx="13">
                  <c:v>1331</c:v>
                </c:pt>
                <c:pt idx="14">
                  <c:v>1321</c:v>
                </c:pt>
                <c:pt idx="15">
                  <c:v>1240</c:v>
                </c:pt>
                <c:pt idx="16">
                  <c:v>1216</c:v>
                </c:pt>
                <c:pt idx="17">
                  <c:v>1163</c:v>
                </c:pt>
                <c:pt idx="18">
                  <c:v>1129</c:v>
                </c:pt>
                <c:pt idx="19">
                  <c:v>1115</c:v>
                </c:pt>
                <c:pt idx="20">
                  <c:v>998</c:v>
                </c:pt>
                <c:pt idx="21">
                  <c:v>971</c:v>
                </c:pt>
                <c:pt idx="22">
                  <c:v>948</c:v>
                </c:pt>
                <c:pt idx="23">
                  <c:v>897</c:v>
                </c:pt>
                <c:pt idx="24">
                  <c:v>818</c:v>
                </c:pt>
                <c:pt idx="25">
                  <c:v>810</c:v>
                </c:pt>
                <c:pt idx="26">
                  <c:v>779</c:v>
                </c:pt>
                <c:pt idx="27">
                  <c:v>731</c:v>
                </c:pt>
                <c:pt idx="28">
                  <c:v>729</c:v>
                </c:pt>
                <c:pt idx="29">
                  <c:v>716</c:v>
                </c:pt>
                <c:pt idx="30">
                  <c:v>642</c:v>
                </c:pt>
                <c:pt idx="31">
                  <c:v>605</c:v>
                </c:pt>
                <c:pt idx="32">
                  <c:v>590</c:v>
                </c:pt>
                <c:pt idx="33">
                  <c:v>570</c:v>
                </c:pt>
                <c:pt idx="34">
                  <c:v>533</c:v>
                </c:pt>
                <c:pt idx="35">
                  <c:v>450</c:v>
                </c:pt>
                <c:pt idx="36">
                  <c:v>426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3E8-4142-85EB-A23CF4BD1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3"/>
        <c:axId val="142625792"/>
        <c:axId val="54095808"/>
      </c:barChart>
      <c:catAx>
        <c:axId val="14262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4095808"/>
        <c:crosses val="autoZero"/>
        <c:auto val="1"/>
        <c:lblAlgn val="ctr"/>
        <c:lblOffset val="100"/>
        <c:noMultiLvlLbl val="0"/>
      </c:catAx>
      <c:valAx>
        <c:axId val="54095808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262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43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0"/>
            <c:bubble3D val="0"/>
            <c:explosion val="17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E0F-41FF-872F-F0291AE00DC1}"/>
              </c:ext>
            </c:extLst>
          </c:dPt>
          <c:dPt>
            <c:idx val="1"/>
            <c:bubble3D val="0"/>
            <c:explosion val="27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E0F-41FF-872F-F0291AE00DC1}"/>
              </c:ext>
            </c:extLst>
          </c:dPt>
          <c:dPt>
            <c:idx val="2"/>
            <c:bubble3D val="0"/>
            <c:explosion val="14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E0F-41FF-872F-F0291AE00DC1}"/>
              </c:ext>
            </c:extLst>
          </c:dPt>
          <c:dLbls>
            <c:dLbl>
              <c:idx val="1"/>
              <c:layout>
                <c:manualLayout>
                  <c:x val="0.21555767272863124"/>
                  <c:y val="8.55233393982480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0F-41FF-872F-F0291AE00D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[Zeszyt2]Arkusz1!$A$1:$A$3</c:f>
              <c:strCache>
                <c:ptCount val="3"/>
                <c:pt idx="0">
                  <c:v>Pożar </c:v>
                </c:pt>
                <c:pt idx="1">
                  <c:v>Mz </c:v>
                </c:pt>
                <c:pt idx="2">
                  <c:v>Af</c:v>
                </c:pt>
              </c:strCache>
            </c:strRef>
          </c:cat>
          <c:val>
            <c:numRef>
              <c:f>[Zeszyt2]Arkusz1!$B$1:$B$3</c:f>
              <c:numCache>
                <c:formatCode>General</c:formatCode>
                <c:ptCount val="3"/>
                <c:pt idx="0">
                  <c:v>751</c:v>
                </c:pt>
                <c:pt idx="1">
                  <c:v>1718</c:v>
                </c:pt>
                <c:pt idx="2">
                  <c:v>445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E0F-41FF-872F-F0291AE00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4"/>
      <c:rotY val="20"/>
      <c:depthPercent val="90"/>
      <c:rAngAx val="1"/>
    </c:view3D>
    <c:floor>
      <c:thickness val="0"/>
      <c:spPr>
        <a:solidFill>
          <a:schemeClr val="tx2">
            <a:lumMod val="20000"/>
            <a:lumOff val="80000"/>
          </a:schemeClr>
        </a:solidFill>
        <a:ln w="3175">
          <a:solidFill>
            <a:srgbClr val="000000"/>
          </a:solidFill>
          <a:prstDash val="solid"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23048327137568"/>
          <c:y val="5.33333333333336E-2"/>
          <c:w val="0.87918215613383077"/>
          <c:h val="0.80333333333333334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Powiat piaseczyński</c:v>
                </c:pt>
              </c:strCache>
            </c:strRef>
          </c:tx>
          <c:spPr>
            <a:solidFill>
              <a:srgbClr val="00B0F0"/>
            </a:solidFill>
            <a:ln w="21800">
              <a:solidFill>
                <a:srgbClr val="00B0F0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 w="21800">
                <a:solidFill>
                  <a:srgbClr val="0070C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B08-4F53-B454-3737BFE9BBAD}"/>
              </c:ext>
            </c:extLst>
          </c:dPt>
          <c:dLbls>
            <c:dLbl>
              <c:idx val="0"/>
              <c:layout>
                <c:manualLayout>
                  <c:x val="1.2800995588192308E-2"/>
                  <c:y val="-1.6534625936998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91-4DA5-BEFE-D4ABCB066633}"/>
                </c:ext>
              </c:extLst>
            </c:dLbl>
            <c:dLbl>
              <c:idx val="1"/>
              <c:layout>
                <c:manualLayout>
                  <c:x val="8.5339970587948715E-3"/>
                  <c:y val="-2.7557701922008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91-4DA5-BEFE-D4ABCB066633}"/>
                </c:ext>
              </c:extLst>
            </c:dLbl>
            <c:dLbl>
              <c:idx val="2"/>
              <c:layout>
                <c:manualLayout>
                  <c:x val="4.2669985293974358E-3"/>
                  <c:y val="-2.480193890549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91-4DA5-BEFE-D4ABCB066633}"/>
                </c:ext>
              </c:extLst>
            </c:dLbl>
            <c:dLbl>
              <c:idx val="3"/>
              <c:layout>
                <c:manualLayout>
                  <c:x val="5.6893313725299146E-3"/>
                  <c:y val="-3.0313472114209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791-4DA5-BEFE-D4ABCB066633}"/>
                </c:ext>
              </c:extLst>
            </c:dLbl>
            <c:dLbl>
              <c:idx val="4"/>
              <c:layout>
                <c:manualLayout>
                  <c:x val="5.6893313725300187E-3"/>
                  <c:y val="-2.7557701922008664E-2"/>
                </c:manualLayout>
              </c:layout>
              <c:numFmt formatCode="General" sourceLinked="0"/>
              <c:spPr>
                <a:noFill/>
                <a:ln w="43599">
                  <a:noFill/>
                </a:ln>
              </c:spPr>
              <c:txPr>
                <a:bodyPr/>
                <a:lstStyle/>
                <a:p>
                  <a:pPr>
                    <a:defRPr sz="1600" b="0" i="0" u="none" strike="noStrike" baseline="0">
                      <a:solidFill>
                        <a:srgbClr val="000000"/>
                      </a:solidFill>
                      <a:latin typeface="Arial CE"/>
                      <a:ea typeface="Arial CE"/>
                      <a:cs typeface="Arial CE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08-4F53-B454-3737BFE9BBAD}"/>
                </c:ext>
              </c:extLst>
            </c:dLbl>
            <c:dLbl>
              <c:idx val="5"/>
              <c:numFmt formatCode="General" sourceLinked="0"/>
              <c:spPr>
                <a:noFill/>
                <a:ln w="43599">
                  <a:noFill/>
                </a:ln>
              </c:spPr>
              <c:txPr>
                <a:bodyPr/>
                <a:lstStyle/>
                <a:p>
                  <a:pPr>
                    <a:defRPr sz="1600" b="0" i="0" u="none" strike="noStrike" baseline="0">
                      <a:solidFill>
                        <a:srgbClr val="000000"/>
                      </a:solidFill>
                      <a:latin typeface="Arial CE"/>
                      <a:ea typeface="Arial CE"/>
                      <a:cs typeface="Arial CE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numFmt formatCode="General" sourceLinked="0"/>
              <c:spPr>
                <a:noFill/>
                <a:ln w="43599">
                  <a:noFill/>
                </a:ln>
              </c:spPr>
              <c:txPr>
                <a:bodyPr/>
                <a:lstStyle/>
                <a:p>
                  <a:pPr>
                    <a:defRPr sz="1600" b="0" i="0" u="none" strike="noStrike" baseline="0">
                      <a:solidFill>
                        <a:srgbClr val="000000"/>
                      </a:solidFill>
                      <a:latin typeface="Arial CE"/>
                      <a:ea typeface="Arial CE"/>
                      <a:cs typeface="Arial CE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numFmt formatCode="General" sourceLinked="0"/>
              <c:spPr>
                <a:noFill/>
                <a:ln w="43599">
                  <a:noFill/>
                </a:ln>
              </c:spPr>
              <c:txPr>
                <a:bodyPr/>
                <a:lstStyle/>
                <a:p>
                  <a:pPr>
                    <a:defRPr sz="1600" b="0" i="0" u="none" strike="noStrike" baseline="0">
                      <a:solidFill>
                        <a:srgbClr val="000000"/>
                      </a:solidFill>
                      <a:latin typeface="Arial CE"/>
                      <a:ea typeface="Arial CE"/>
                      <a:cs typeface="Arial CE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numFmt formatCode="General" sourceLinked="0"/>
              <c:spPr>
                <a:noFill/>
                <a:ln w="43599">
                  <a:noFill/>
                </a:ln>
              </c:spPr>
              <c:txPr>
                <a:bodyPr/>
                <a:lstStyle/>
                <a:p>
                  <a:pPr>
                    <a:defRPr sz="1600" b="0" i="0" u="none" strike="noStrike" baseline="0">
                      <a:solidFill>
                        <a:srgbClr val="000000"/>
                      </a:solidFill>
                      <a:latin typeface="Arial CE"/>
                      <a:ea typeface="Arial CE"/>
                      <a:cs typeface="Arial CE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numFmt formatCode="General" sourceLinked="0"/>
              <c:spPr>
                <a:noFill/>
                <a:ln w="43599">
                  <a:noFill/>
                </a:ln>
              </c:spPr>
              <c:txPr>
                <a:bodyPr/>
                <a:lstStyle/>
                <a:p>
                  <a:pPr>
                    <a:defRPr sz="1600" b="0" i="0" u="none" strike="noStrike" baseline="0">
                      <a:solidFill>
                        <a:srgbClr val="000000"/>
                      </a:solidFill>
                      <a:latin typeface="Arial CE"/>
                      <a:ea typeface="Arial CE"/>
                      <a:cs typeface="Arial CE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numFmt formatCode="General" sourceLinked="0"/>
              <c:spPr>
                <a:noFill/>
                <a:ln w="43599">
                  <a:noFill/>
                </a:ln>
              </c:spPr>
              <c:txPr>
                <a:bodyPr/>
                <a:lstStyle/>
                <a:p>
                  <a:pPr>
                    <a:defRPr sz="1600" b="0" i="0" u="none" strike="noStrike" baseline="0">
                      <a:solidFill>
                        <a:srgbClr val="000000"/>
                      </a:solidFill>
                      <a:latin typeface="Arial CE"/>
                      <a:ea typeface="Arial CE"/>
                      <a:cs typeface="Arial CE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spPr>
              <a:noFill/>
              <a:ln w="4359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Arial CE"/>
                    <a:ea typeface="Arial CE"/>
                    <a:cs typeface="Arial CE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Sheet1!$C$1:$G$1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Sheet1!$C$2:$G$2</c:f>
              <c:numCache>
                <c:formatCode>General</c:formatCode>
                <c:ptCount val="5"/>
                <c:pt idx="0">
                  <c:v>3109</c:v>
                </c:pt>
                <c:pt idx="1">
                  <c:v>3659</c:v>
                </c:pt>
                <c:pt idx="2">
                  <c:v>3381</c:v>
                </c:pt>
                <c:pt idx="3">
                  <c:v>4516</c:v>
                </c:pt>
                <c:pt idx="4">
                  <c:v>2914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FE-4FEA-BB5A-00F4168FE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gapDepth val="100"/>
        <c:shape val="box"/>
        <c:axId val="162641408"/>
        <c:axId val="54076544"/>
        <c:axId val="0"/>
      </c:bar3DChart>
      <c:catAx>
        <c:axId val="162641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545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 Light" panose="020F0302020204030204" pitchFamily="34" charset="0"/>
                <a:ea typeface="Arial CE"/>
                <a:cs typeface="Calibri Light" panose="020F0302020204030204" pitchFamily="34" charset="0"/>
              </a:defRPr>
            </a:pPr>
            <a:endParaRPr lang="pl-PL"/>
          </a:p>
        </c:txPr>
        <c:crossAx val="540765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4076544"/>
        <c:scaling>
          <c:orientation val="minMax"/>
        </c:scaling>
        <c:delete val="0"/>
        <c:axPos val="l"/>
        <c:majorGridlines>
          <c:spPr>
            <a:ln w="5450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545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 Light" panose="020F0302020204030204" pitchFamily="34" charset="0"/>
                <a:ea typeface="Arial CE"/>
                <a:cs typeface="Calibri Light" panose="020F0302020204030204" pitchFamily="34" charset="0"/>
              </a:defRPr>
            </a:pPr>
            <a:endParaRPr lang="pl-PL"/>
          </a:p>
        </c:txPr>
        <c:crossAx val="162641408"/>
        <c:crosses val="autoZero"/>
        <c:crossBetween val="between"/>
        <c:majorUnit val="1000"/>
      </c:valAx>
      <c:spPr>
        <a:noFill/>
        <a:ln w="43599">
          <a:noFill/>
        </a:ln>
      </c:spPr>
    </c:plotArea>
    <c:plotVisOnly val="1"/>
    <c:dispBlanksAs val="gap"/>
    <c:showDLblsOverMax val="0"/>
  </c:chart>
  <c:spPr>
    <a:solidFill>
      <a:srgbClr val="FFFFFF">
        <a:alpha val="0"/>
      </a:srgbClr>
    </a:solidFill>
    <a:ln>
      <a:noFill/>
    </a:ln>
  </c:spPr>
  <c:txPr>
    <a:bodyPr/>
    <a:lstStyle/>
    <a:p>
      <a:pPr>
        <a:defRPr sz="2060" b="1" i="0" u="none" strike="noStrike" baseline="0">
          <a:solidFill>
            <a:srgbClr val="000000"/>
          </a:solidFill>
          <a:latin typeface="Arial CE"/>
          <a:ea typeface="Arial CE"/>
          <a:cs typeface="Arial CE"/>
        </a:defRPr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Zdarzenia na terenie gmin powiatu piaseczyńskiego w 2023 r.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Raport!$C$2</c:f>
              <c:strCache>
                <c:ptCount val="1"/>
                <c:pt idx="0">
                  <c:v>Pożar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Raport!$B$3:$B$8</c:f>
              <c:strCache>
                <c:ptCount val="6"/>
                <c:pt idx="0">
                  <c:v>Góra Kalwaria</c:v>
                </c:pt>
                <c:pt idx="1">
                  <c:v>Konstancin-Jeziorna</c:v>
                </c:pt>
                <c:pt idx="2">
                  <c:v>Lesznowola</c:v>
                </c:pt>
                <c:pt idx="3">
                  <c:v>Piaseczno</c:v>
                </c:pt>
                <c:pt idx="4">
                  <c:v>Prażmów</c:v>
                </c:pt>
                <c:pt idx="5">
                  <c:v>Tarczyn</c:v>
                </c:pt>
              </c:strCache>
            </c:strRef>
          </c:cat>
          <c:val>
            <c:numRef>
              <c:f>Raport!$C$3:$C$8</c:f>
              <c:numCache>
                <c:formatCode>General</c:formatCode>
                <c:ptCount val="6"/>
                <c:pt idx="0">
                  <c:v>231</c:v>
                </c:pt>
                <c:pt idx="1">
                  <c:v>138</c:v>
                </c:pt>
                <c:pt idx="2">
                  <c:v>68</c:v>
                </c:pt>
                <c:pt idx="3">
                  <c:v>189</c:v>
                </c:pt>
                <c:pt idx="4">
                  <c:v>51</c:v>
                </c:pt>
                <c:pt idx="5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D5-4902-9C85-D0748D9001F7}"/>
            </c:ext>
          </c:extLst>
        </c:ser>
        <c:ser>
          <c:idx val="1"/>
          <c:order val="1"/>
          <c:tx>
            <c:strRef>
              <c:f>Raport!$H$2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5.0377833753148613E-3"/>
                  <c:y val="1.72265288544358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D5-4902-9C85-D0748D9001F7}"/>
                </c:ext>
              </c:extLst>
            </c:dLbl>
            <c:dLbl>
              <c:idx val="4"/>
              <c:layout>
                <c:manualLayout>
                  <c:x val="4.366072314008608E-2"/>
                  <c:y val="1.722680013835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5.4139378673383705E-2"/>
                      <c:h val="6.08096468561584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3D5-4902-9C85-D0748D9001F7}"/>
                </c:ext>
              </c:extLst>
            </c:dLbl>
            <c:dLbl>
              <c:idx val="5"/>
              <c:layout>
                <c:manualLayout>
                  <c:x val="4.0302267002518891E-2"/>
                  <c:y val="1.72265288544358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D5-4902-9C85-D0748D9001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Raport!$B$3:$B$8</c:f>
              <c:strCache>
                <c:ptCount val="6"/>
                <c:pt idx="0">
                  <c:v>Góra Kalwaria</c:v>
                </c:pt>
                <c:pt idx="1">
                  <c:v>Konstancin-Jeziorna</c:v>
                </c:pt>
                <c:pt idx="2">
                  <c:v>Lesznowola</c:v>
                </c:pt>
                <c:pt idx="3">
                  <c:v>Piaseczno</c:v>
                </c:pt>
                <c:pt idx="4">
                  <c:v>Prażmów</c:v>
                </c:pt>
                <c:pt idx="5">
                  <c:v>Tarczyn</c:v>
                </c:pt>
              </c:strCache>
            </c:strRef>
          </c:cat>
          <c:val>
            <c:numRef>
              <c:f>Raport!$H$3:$H$8</c:f>
              <c:numCache>
                <c:formatCode>General</c:formatCode>
                <c:ptCount val="6"/>
                <c:pt idx="0">
                  <c:v>318</c:v>
                </c:pt>
                <c:pt idx="1">
                  <c:v>260</c:v>
                </c:pt>
                <c:pt idx="2">
                  <c:v>202</c:v>
                </c:pt>
                <c:pt idx="3">
                  <c:v>674</c:v>
                </c:pt>
                <c:pt idx="4">
                  <c:v>116</c:v>
                </c:pt>
                <c:pt idx="5">
                  <c:v>148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3D5-4902-9C85-D0748D9001F7}"/>
            </c:ext>
          </c:extLst>
        </c:ser>
        <c:ser>
          <c:idx val="2"/>
          <c:order val="2"/>
          <c:tx>
            <c:strRef>
              <c:f>Raport!$N$2</c:f>
              <c:strCache>
                <c:ptCount val="1"/>
                <c:pt idx="0">
                  <c:v>Alarmy fałszywe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Raport!$B$3:$B$8</c:f>
              <c:strCache>
                <c:ptCount val="6"/>
                <c:pt idx="0">
                  <c:v>Góra Kalwaria</c:v>
                </c:pt>
                <c:pt idx="1">
                  <c:v>Konstancin-Jeziorna</c:v>
                </c:pt>
                <c:pt idx="2">
                  <c:v>Lesznowola</c:v>
                </c:pt>
                <c:pt idx="3">
                  <c:v>Piaseczno</c:v>
                </c:pt>
                <c:pt idx="4">
                  <c:v>Prażmów</c:v>
                </c:pt>
                <c:pt idx="5">
                  <c:v>Tarczyn</c:v>
                </c:pt>
              </c:strCache>
            </c:strRef>
          </c:cat>
          <c:val>
            <c:numRef>
              <c:f>Raport!$N$3:$N$8</c:f>
              <c:numCache>
                <c:formatCode>General</c:formatCode>
                <c:ptCount val="6"/>
                <c:pt idx="0">
                  <c:v>62</c:v>
                </c:pt>
                <c:pt idx="1">
                  <c:v>89</c:v>
                </c:pt>
                <c:pt idx="2">
                  <c:v>77</c:v>
                </c:pt>
                <c:pt idx="3">
                  <c:v>184</c:v>
                </c:pt>
                <c:pt idx="4">
                  <c:v>11</c:v>
                </c:pt>
                <c:pt idx="5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3D5-4902-9C85-D0748D900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648384"/>
        <c:axId val="54079424"/>
      </c:barChart>
      <c:scatterChart>
        <c:scatterStyle val="lineMarker"/>
        <c:varyColors val="0"/>
        <c:ser>
          <c:idx val="3"/>
          <c:order val="3"/>
          <c:tx>
            <c:strRef>
              <c:f>Raport!$R$2</c:f>
              <c:strCache>
                <c:ptCount val="1"/>
                <c:pt idx="0">
                  <c:v>Ogółem zdarzeń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41275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Raport!$B$3:$B$8</c:f>
              <c:strCache>
                <c:ptCount val="6"/>
                <c:pt idx="0">
                  <c:v>Góra Kalwaria</c:v>
                </c:pt>
                <c:pt idx="1">
                  <c:v>Konstancin-Jeziorna</c:v>
                </c:pt>
                <c:pt idx="2">
                  <c:v>Lesznowola</c:v>
                </c:pt>
                <c:pt idx="3">
                  <c:v>Piaseczno</c:v>
                </c:pt>
                <c:pt idx="4">
                  <c:v>Prażmów</c:v>
                </c:pt>
                <c:pt idx="5">
                  <c:v>Tarczyn</c:v>
                </c:pt>
              </c:strCache>
            </c:strRef>
          </c:xVal>
          <c:yVal>
            <c:numRef>
              <c:f>Raport!$R$3:$R$8</c:f>
              <c:numCache>
                <c:formatCode>General</c:formatCode>
                <c:ptCount val="6"/>
                <c:pt idx="0">
                  <c:v>611</c:v>
                </c:pt>
                <c:pt idx="1">
                  <c:v>487</c:v>
                </c:pt>
                <c:pt idx="2">
                  <c:v>347</c:v>
                </c:pt>
                <c:pt idx="3">
                  <c:v>1047</c:v>
                </c:pt>
                <c:pt idx="4">
                  <c:v>178</c:v>
                </c:pt>
                <c:pt idx="5">
                  <c:v>244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73D5-4902-9C85-D0748D900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648384"/>
        <c:axId val="54079424"/>
      </c:scatterChart>
      <c:catAx>
        <c:axId val="18964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4079424"/>
        <c:crosses val="autoZero"/>
        <c:auto val="1"/>
        <c:lblAlgn val="ctr"/>
        <c:lblOffset val="100"/>
        <c:noMultiLvlLbl val="0"/>
      </c:catAx>
      <c:valAx>
        <c:axId val="5407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9648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pl-PL" sz="2700" b="1" i="1" u="none" strike="noStrike" kern="1200" spc="0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pl-PL" sz="2700" b="1" i="1" u="none" strike="noStrike" kern="1200" spc="0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Rodzaj zdarzeń w poszczególnych miesiącach  2023 r.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Raport!$C$2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Raport!$B$3:$B$14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Raport!$C$3:$C$14</c:f>
              <c:numCache>
                <c:formatCode>General</c:formatCode>
                <c:ptCount val="12"/>
                <c:pt idx="0">
                  <c:v>34</c:v>
                </c:pt>
                <c:pt idx="1">
                  <c:v>37</c:v>
                </c:pt>
                <c:pt idx="2">
                  <c:v>87</c:v>
                </c:pt>
                <c:pt idx="3">
                  <c:v>92</c:v>
                </c:pt>
                <c:pt idx="4">
                  <c:v>76</c:v>
                </c:pt>
                <c:pt idx="5">
                  <c:v>82</c:v>
                </c:pt>
                <c:pt idx="6">
                  <c:v>112</c:v>
                </c:pt>
                <c:pt idx="7">
                  <c:v>56</c:v>
                </c:pt>
                <c:pt idx="8">
                  <c:v>64</c:v>
                </c:pt>
                <c:pt idx="9">
                  <c:v>39</c:v>
                </c:pt>
                <c:pt idx="10">
                  <c:v>31</c:v>
                </c:pt>
                <c:pt idx="11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1C-4B11-92A6-281E22D025F4}"/>
            </c:ext>
          </c:extLst>
        </c:ser>
        <c:ser>
          <c:idx val="1"/>
          <c:order val="1"/>
          <c:tx>
            <c:strRef>
              <c:f>Raport!$H$2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Raport!$B$3:$B$14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Raport!$H$3:$H$14</c:f>
              <c:numCache>
                <c:formatCode>General</c:formatCode>
                <c:ptCount val="12"/>
                <c:pt idx="0">
                  <c:v>148</c:v>
                </c:pt>
                <c:pt idx="1">
                  <c:v>167</c:v>
                </c:pt>
                <c:pt idx="2">
                  <c:v>110</c:v>
                </c:pt>
                <c:pt idx="3">
                  <c:v>110</c:v>
                </c:pt>
                <c:pt idx="4">
                  <c:v>121</c:v>
                </c:pt>
                <c:pt idx="5">
                  <c:v>140</c:v>
                </c:pt>
                <c:pt idx="6">
                  <c:v>138</c:v>
                </c:pt>
                <c:pt idx="7">
                  <c:v>178</c:v>
                </c:pt>
                <c:pt idx="8">
                  <c:v>134</c:v>
                </c:pt>
                <c:pt idx="9">
                  <c:v>161</c:v>
                </c:pt>
                <c:pt idx="10">
                  <c:v>173</c:v>
                </c:pt>
                <c:pt idx="11">
                  <c:v>138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91C-4B11-92A6-281E22D025F4}"/>
            </c:ext>
          </c:extLst>
        </c:ser>
        <c:ser>
          <c:idx val="2"/>
          <c:order val="2"/>
          <c:tx>
            <c:strRef>
              <c:f>Raport!$N$2</c:f>
              <c:strCache>
                <c:ptCount val="1"/>
                <c:pt idx="0">
                  <c:v>Alarmy fałszywe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Raport!$B$3:$B$14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Raport!$N$3:$N$14</c:f>
              <c:numCache>
                <c:formatCode>General</c:formatCode>
                <c:ptCount val="12"/>
                <c:pt idx="0">
                  <c:v>27</c:v>
                </c:pt>
                <c:pt idx="1">
                  <c:v>25</c:v>
                </c:pt>
                <c:pt idx="2">
                  <c:v>29</c:v>
                </c:pt>
                <c:pt idx="3">
                  <c:v>43</c:v>
                </c:pt>
                <c:pt idx="4">
                  <c:v>47</c:v>
                </c:pt>
                <c:pt idx="5">
                  <c:v>36</c:v>
                </c:pt>
                <c:pt idx="6">
                  <c:v>32</c:v>
                </c:pt>
                <c:pt idx="7">
                  <c:v>46</c:v>
                </c:pt>
                <c:pt idx="8">
                  <c:v>46</c:v>
                </c:pt>
                <c:pt idx="9">
                  <c:v>40</c:v>
                </c:pt>
                <c:pt idx="10">
                  <c:v>29</c:v>
                </c:pt>
                <c:pt idx="11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91C-4B11-92A6-281E22D025F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2761472"/>
        <c:axId val="135095424"/>
      </c:barChart>
      <c:catAx>
        <c:axId val="14276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5095424"/>
        <c:crosses val="autoZero"/>
        <c:auto val="1"/>
        <c:lblAlgn val="ctr"/>
        <c:lblOffset val="100"/>
        <c:noMultiLvlLbl val="0"/>
      </c:catAx>
      <c:valAx>
        <c:axId val="13509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276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43733788033214E-2"/>
          <c:y val="8.4546017579461216E-2"/>
          <c:w val="0.84125990831936548"/>
          <c:h val="0.82110966515468098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5FC-4267-BA73-4106E914AB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5FC-4267-BA73-4106E914AB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5FC-4267-BA73-4106E914AB4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5FC-4267-BA73-4106E914AB41}"/>
              </c:ext>
            </c:extLst>
          </c:dPt>
          <c:dLbls>
            <c:dLbl>
              <c:idx val="0"/>
              <c:layout>
                <c:manualLayout>
                  <c:x val="-0.20452546335431332"/>
                  <c:y val="3.4330292959557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spc="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2240BAB-6ECD-4A0E-9E3C-16C71D265818}" type="CATEGORYNAME">
                      <a:rPr lang="en-US" sz="1600" b="0" smtClean="0">
                        <a:solidFill>
                          <a:srgbClr val="0070C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pPr>
                        <a:defRPr sz="1600" b="0" i="0" u="none" strike="noStrike" kern="1200" spc="0" baseline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 sz="1600" b="0" baseline="0" dirty="0">
                        <a:solidFill>
                          <a:srgbClr val="0070C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 </a:t>
                    </a:r>
                    <a:fld id="{08E879FE-982B-468C-9E3C-E5550D84373E}" type="VALUE">
                      <a:rPr lang="en-US" sz="1600" b="0" baseline="0" smtClean="0">
                        <a:solidFill>
                          <a:srgbClr val="0070C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pPr>
                        <a:defRPr sz="1600" b="0" i="0" u="none" strike="noStrike" kern="1200" spc="0" baseline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en-US" sz="1600" b="0" baseline="0" dirty="0">
                      <a:solidFill>
                        <a:srgbClr val="0070C0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903406867835941"/>
                      <c:h val="0.143226645665901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5FC-4267-BA73-4106E914AB41}"/>
                </c:ext>
              </c:extLst>
            </c:dLbl>
            <c:dLbl>
              <c:idx val="1"/>
              <c:layout>
                <c:manualLayout>
                  <c:x val="5.8278548760282545E-2"/>
                  <c:y val="1.88283813824466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spc="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CD049B8-7DE5-4B25-B772-83C1A902AEFC}" type="CATEGORYNAME">
                      <a:rPr lang="pl-PL" sz="1600" b="0" smtClean="0">
                        <a:solidFill>
                          <a:srgbClr val="C00000"/>
                        </a:solidFill>
                      </a:rPr>
                      <a:pPr>
                        <a:defRPr sz="1600" b="0" i="0" u="none" strike="noStrike" kern="1200" spc="0" baseline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pl-PL" sz="1600" b="0" baseline="0" dirty="0">
                        <a:solidFill>
                          <a:srgbClr val="C00000"/>
                        </a:solidFill>
                      </a:rPr>
                      <a:t> </a:t>
                    </a:r>
                    <a:fld id="{7AA0756F-71E3-46DF-8D69-818B323A4040}" type="VALUE">
                      <a:rPr lang="pl-PL" sz="1600" b="0" baseline="0">
                        <a:solidFill>
                          <a:srgbClr val="C00000"/>
                        </a:solidFill>
                      </a:rPr>
                      <a:pPr>
                        <a:defRPr sz="1600" b="0" i="0" u="none" strike="noStrike" kern="1200" spc="0" baseline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pl-PL" sz="1600" b="0" baseline="0" dirty="0">
                      <a:solidFill>
                        <a:srgbClr val="C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70397009027982"/>
                      <c:h val="0.242000891324654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5FC-4267-BA73-4106E914AB41}"/>
                </c:ext>
              </c:extLst>
            </c:dLbl>
            <c:dLbl>
              <c:idx val="2"/>
              <c:layout>
                <c:manualLayout>
                  <c:x val="1.6870106220081772E-2"/>
                  <c:y val="3.632507677925099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spc="0" baseline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ABE101F-C035-4F37-994F-E6516BB2A257}" type="CATEGORYNAME">
                      <a:rPr lang="en-US" sz="1600" b="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 sz="1600" b="0" i="0" u="none" strike="noStrike" kern="1200" spc="0" baseline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r>
                      <a:rPr lang="en-US" sz="1600" b="0" baseline="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 </a:t>
                    </a:r>
                    <a:fld id="{891F41C7-5B8F-4F26-AA54-888E2CA45D41}" type="VALUE">
                      <a:rPr lang="en-US" sz="1600" b="0" baseline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 sz="1600" b="0" i="0" u="none" strike="noStrike" kern="1200" spc="0" baseline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en-US" sz="1600" b="0" baseline="0" dirty="0">
                      <a:solidFill>
                        <a:schemeClr val="accent3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5FC-4267-BA73-4106E914AB41}"/>
                </c:ext>
              </c:extLst>
            </c:dLbl>
            <c:dLbl>
              <c:idx val="3"/>
              <c:layout>
                <c:manualLayout>
                  <c:x val="6.901407090033472E-3"/>
                  <c:y val="5.262526159469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spc="0" baseline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0" dirty="0" err="1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Wydatki</a:t>
                    </a:r>
                    <a:r>
                      <a:rPr lang="en-US" sz="1600" b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en-US" sz="1600" b="0" dirty="0" err="1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majątkowe</a:t>
                    </a:r>
                    <a:endParaRPr lang="en-US" sz="1600" b="0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  <a:p>
                    <a:pPr>
                      <a:defRPr sz="1600" b="0" i="0" u="none" strike="noStrike" kern="1200" spc="0" baseline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7E3B0CF-FA3C-4519-9C21-257D897A0813}" type="VALUE">
                      <a:rPr lang="en-US" sz="1600" b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600" b="0" i="0" u="none" strike="noStrike" kern="1200" spc="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359848905677145"/>
                      <c:h val="0.104518417743494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5FC-4267-BA73-4106E914AB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Wynagrodzenia i pochodne</c:v>
                </c:pt>
                <c:pt idx="1">
                  <c:v>Świadczenia na rzecz osób fizycznych /pracownicze/</c:v>
                </c:pt>
                <c:pt idx="2">
                  <c:v>Wydatki bieżące pozapłacowe</c:v>
                </c:pt>
                <c:pt idx="3">
                  <c:v>Wydatki majątkowe</c:v>
                </c:pt>
              </c:strCache>
            </c:strRef>
          </c:cat>
          <c:val>
            <c:numRef>
              <c:f>Arkusz1!$B$2:$B$5</c:f>
              <c:numCache>
                <c:formatCode>0.00%</c:formatCode>
                <c:ptCount val="4"/>
                <c:pt idx="0">
                  <c:v>0.87290000000000001</c:v>
                </c:pt>
                <c:pt idx="1">
                  <c:v>4.2999999999999997E-2</c:v>
                </c:pt>
                <c:pt idx="2">
                  <c:v>7.1199999999999999E-2</c:v>
                </c:pt>
                <c:pt idx="3">
                  <c:v>1.29E-2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FC-4267-BA73-4106E914AB4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1"/>
          </a:xfrm>
          <a:prstGeom prst="rect">
            <a:avLst/>
          </a:prstGeom>
        </p:spPr>
        <p:txBody>
          <a:bodyPr vert="horz" lIns="94794" tIns="47398" rIns="94794" bIns="4739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4023993" y="1"/>
            <a:ext cx="3078427" cy="511731"/>
          </a:xfrm>
          <a:prstGeom prst="rect">
            <a:avLst/>
          </a:prstGeom>
        </p:spPr>
        <p:txBody>
          <a:bodyPr vert="horz" lIns="94794" tIns="47398" rIns="94794" bIns="47398" rtlCol="0"/>
          <a:lstStyle>
            <a:lvl1pPr algn="r">
              <a:defRPr sz="1200"/>
            </a:lvl1pPr>
          </a:lstStyle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4794" tIns="47398" rIns="94794" bIns="4739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4794" tIns="47398" rIns="94794" bIns="47398" rtlCol="0" anchor="b"/>
          <a:lstStyle>
            <a:lvl1pPr algn="r">
              <a:defRPr sz="1200"/>
            </a:lvl1pPr>
          </a:lstStyle>
          <a:p>
            <a:fld id="{40B0EA24-7B0B-4306-AD69-39B2C3FB07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69364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1"/>
          </a:xfrm>
          <a:prstGeom prst="rect">
            <a:avLst/>
          </a:prstGeom>
        </p:spPr>
        <p:txBody>
          <a:bodyPr vert="horz" lIns="94794" tIns="47398" rIns="94794" bIns="4739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1731"/>
          </a:xfrm>
          <a:prstGeom prst="rect">
            <a:avLst/>
          </a:prstGeom>
        </p:spPr>
        <p:txBody>
          <a:bodyPr vert="horz" lIns="94794" tIns="47398" rIns="94794" bIns="47398" rtlCol="0"/>
          <a:lstStyle>
            <a:lvl1pPr algn="r">
              <a:defRPr sz="1200"/>
            </a:lvl1pPr>
          </a:lstStyle>
          <a:p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96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4" tIns="47398" rIns="94794" bIns="4739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5"/>
          </a:xfrm>
          <a:prstGeom prst="rect">
            <a:avLst/>
          </a:prstGeom>
        </p:spPr>
        <p:txBody>
          <a:bodyPr vert="horz" lIns="94794" tIns="47398" rIns="94794" bIns="47398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4794" tIns="47398" rIns="94794" bIns="4739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4794" tIns="47398" rIns="94794" bIns="47398" rtlCol="0" anchor="b"/>
          <a:lstStyle>
            <a:lvl1pPr algn="r">
              <a:defRPr sz="1200"/>
            </a:lvl1pPr>
          </a:lstStyle>
          <a:p>
            <a:fld id="{7269D4F8-5D84-4148-A0CC-764DB0ECFA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67530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9688" cy="38385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4312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">
            <a:extLst>
              <a:ext uri="{FF2B5EF4-FFF2-40B4-BE49-F238E27FC236}">
                <a16:creationId xmlns:a16="http://schemas.microsoft.com/office/drawing/2014/main" xmlns="" id="{36582917-91E8-4078-8FC1-1C29B970246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303338" y="1223963"/>
            <a:ext cx="8045451" cy="6034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xmlns="" id="{93A9DB85-8123-4F44-9315-DDCA186BE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56" y="7646085"/>
            <a:ext cx="4351524" cy="72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4794" tIns="47398" rIns="94794" bIns="47398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3524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9688" cy="3838575"/>
          </a:xfrm>
          <a:ln/>
        </p:spPr>
      </p:sp>
      <p:sp>
        <p:nvSpPr>
          <p:cNvPr id="8192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9688" cy="3838575"/>
          </a:xfrm>
          <a:ln/>
        </p:spPr>
      </p:sp>
      <p:sp>
        <p:nvSpPr>
          <p:cNvPr id="8294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3109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6616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4624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9688" cy="3838575"/>
          </a:xfrm>
          <a:ln/>
        </p:spPr>
      </p:sp>
      <p:sp>
        <p:nvSpPr>
          <p:cNvPr id="8806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1035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9257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7C0A-B8E9-4FC9-B8E6-DD0DDB356BEA}" type="datetime1">
              <a:rPr lang="pl-PL" smtClean="0"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9836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3D01A-3418-4AAF-9E6D-15C522DF3510}" type="datetime1">
              <a:rPr lang="pl-PL" smtClean="0"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817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ED381-936E-408C-921D-027061D65AAE}" type="datetime1">
              <a:rPr lang="pl-PL" smtClean="0"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8984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0603" y="1446213"/>
            <a:ext cx="7769225" cy="144621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EFC46-C27B-4543-BB5A-F8F6209CCAD7}" type="datetime1">
              <a:rPr lang="pl-PL" smtClean="0"/>
              <a:t>11.03.2024</a:t>
            </a:fld>
            <a:endParaRPr lang="en-GB"/>
          </a:p>
        </p:txBody>
      </p:sp>
      <p:sp>
        <p:nvSpPr>
          <p:cNvPr id="4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FFE8-4D4A-4F4A-A159-B6A71120C5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35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27FF3-D33B-4B10-951C-78A905937B3D}" type="datetime1">
              <a:rPr lang="pl-PL" smtClean="0"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243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C518-C671-4247-AED2-98509C1F1D19}" type="datetime1">
              <a:rPr lang="pl-PL" smtClean="0"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1975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DB9D0-2979-43FF-8D6F-2F5B647B701D}" type="datetime1">
              <a:rPr lang="pl-PL" smtClean="0"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2701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C83D-6DE4-489C-B33E-3CCAC6CA9F47}" type="datetime1">
              <a:rPr lang="pl-PL" smtClean="0"/>
              <a:t>11.03.2024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5252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D9D4-803C-4033-B957-C4A8E3C3C899}" type="datetime1">
              <a:rPr lang="pl-PL" smtClean="0"/>
              <a:t>11.03.2024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965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E2B7-DF82-457E-A3FD-B645E952525E}" type="datetime1">
              <a:rPr lang="pl-PL" smtClean="0"/>
              <a:t>11.03.2024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2333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87898-B5FE-4E2C-883E-D802577C01F2}" type="datetime1">
              <a:rPr lang="pl-PL" smtClean="0"/>
              <a:t>11.03.2024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5108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D77E-46E2-4269-A89D-2A902D9999E1}" type="datetime1">
              <a:rPr lang="pl-PL" smtClean="0"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1201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D38-D135-4BBF-B885-6DF54D280D06}" type="datetime1">
              <a:rPr lang="pl-PL" smtClean="0"/>
              <a:t>11.03.2024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240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344B-A2F4-4F05-9E09-49A9F8D7A5FA}" type="datetime1">
              <a:rPr lang="pl-PL" smtClean="0"/>
              <a:t>11.03.2024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101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7E96-7189-4128-8BF1-943BE432C965}" type="datetime1">
              <a:rPr lang="pl-PL" smtClean="0"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0805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0D3E-0DEB-4938-BA8A-48DB3F380D9F}" type="datetime1">
              <a:rPr lang="pl-PL" smtClean="0"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794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0603" y="1446213"/>
            <a:ext cx="7769225" cy="144621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DE7B7-5220-4AEE-8B55-EEF246C0C221}" type="datetime1">
              <a:rPr lang="pl-PL" smtClean="0"/>
              <a:t>11.03.2024</a:t>
            </a:fld>
            <a:endParaRPr lang="en-GB"/>
          </a:p>
        </p:txBody>
      </p:sp>
      <p:sp>
        <p:nvSpPr>
          <p:cNvPr id="4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FFE8-4D4A-4F4A-A159-B6A71120C5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677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F149A-12F3-4C5A-854E-858330BCBBBA}" type="datetime1">
              <a:rPr lang="pl-PL" smtClean="0"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12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773B-E206-48A6-8511-091CA0DF7869}" type="datetime1">
              <a:rPr lang="pl-PL" smtClean="0"/>
              <a:t>11.03.2024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147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FB89-610D-4323-9112-05E6D937444D}" type="datetime1">
              <a:rPr lang="pl-PL" smtClean="0"/>
              <a:t>11.03.2024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666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BD789-3994-43E7-8872-A530369D0F3B}" type="datetime1">
              <a:rPr lang="pl-PL" smtClean="0"/>
              <a:t>11.03.2024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714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4E71-F057-4A53-8889-0F4F8F34059D}" type="datetime1">
              <a:rPr lang="pl-PL" smtClean="0"/>
              <a:t>11.03.2024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489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F9B2-140D-46AB-B3F4-7B494956FAE5}" type="datetime1">
              <a:rPr lang="pl-PL" smtClean="0"/>
              <a:t>11.03.2024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224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BFF43-FD12-4CFE-8564-24023E0E51F0}" type="datetime1">
              <a:rPr lang="pl-PL" smtClean="0"/>
              <a:t>11.03.2024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811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2DC52-A283-4E79-B03C-D810DA82D178}" type="datetime1">
              <a:rPr lang="pl-PL" smtClean="0"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08454-FAB9-4585-8BB6-44618B29CF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085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B4D44-69EC-4368-B665-413165B1470A}" type="datetime1">
              <a:rPr lang="pl-PL" smtClean="0"/>
              <a:t>11.03.2024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08454-FAB9-4585-8BB6-44618B29CF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280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http://www.piaseczno.pl/image/mapam.gi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www.piaseczno.pl/image/mapa.jpg" TargetMode="External"/><Relationship Id="rId4" Type="http://schemas.microsoft.com/office/2007/relationships/hdphoto" Target="../media/hdphoto1.wdp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w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wmf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wm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wmf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wmf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402"/>
            <a:ext cx="3563889" cy="4581886"/>
          </a:xfrm>
          <a:prstGeom prst="rect">
            <a:avLst/>
          </a:prstGeom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2484441" y="404815"/>
            <a:ext cx="39385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l-PL" sz="1800" b="1" spc="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anose="02020603050405020304" pitchFamily="18" charset="0"/>
              </a:rPr>
              <a:t>KOMENDA POWIATOWA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l-PL" sz="1800" b="1" spc="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anose="02020603050405020304" pitchFamily="18" charset="0"/>
              </a:rPr>
              <a:t>PAŃSTWOWEJ STRAŻY POŻARNEJ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l-PL" sz="1800" b="1" spc="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anose="02020603050405020304" pitchFamily="18" charset="0"/>
              </a:rPr>
              <a:t>W PIASECZNIE</a:t>
            </a:r>
            <a:endParaRPr lang="pl-PL" sz="1800" spc="12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0" y="1700219"/>
            <a:ext cx="91440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306733" y="6311881"/>
            <a:ext cx="22940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</a:pPr>
            <a:r>
              <a:rPr lang="pl-PL" sz="1600" dirty="0">
                <a:solidFill>
                  <a:srgbClr val="C00000"/>
                </a:solidFill>
                <a:latin typeface="Calibri" pitchFamily="34" charset="0"/>
                <a:ea typeface="+mn-ea"/>
                <a:cs typeface="Times New Roman" pitchFamily="18" charset="0"/>
              </a:rPr>
              <a:t>Piaseczno, </a:t>
            </a:r>
            <a:r>
              <a:rPr lang="pl-PL" sz="1600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marzec</a:t>
            </a:r>
            <a:r>
              <a:rPr lang="pl-PL" sz="1600" dirty="0">
                <a:solidFill>
                  <a:srgbClr val="C00000"/>
                </a:solidFill>
                <a:latin typeface="Calibri" pitchFamily="34" charset="0"/>
                <a:ea typeface="+mn-ea"/>
                <a:cs typeface="Times New Roman" pitchFamily="18" charset="0"/>
              </a:rPr>
              <a:t> 2024 r.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90669" y="2021963"/>
            <a:ext cx="8280400" cy="2376487"/>
          </a:xfrm>
          <a:prstGeom prst="rect">
            <a:avLst/>
          </a:prstGeom>
        </p:spPr>
        <p:txBody>
          <a:bodyPr/>
          <a:lstStyle/>
          <a:p>
            <a:pPr marL="342900" indent="-342900" algn="ctr" defTabSz="91440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lang="pl-PL" sz="3600" b="1" kern="0" spc="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charset="0"/>
              </a:rPr>
              <a:t>SPRAWOZDANIE Z DZIAŁALNOŚCI</a:t>
            </a:r>
          </a:p>
          <a:p>
            <a:pPr marL="342900" indent="-342900" algn="ctr" defTabSz="91440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lang="pl-PL" sz="2800" b="1" kern="0" spc="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charset="0"/>
              </a:rPr>
              <a:t>KOMENDY POWIATOWEJ  </a:t>
            </a:r>
          </a:p>
          <a:p>
            <a:pPr marL="342900" indent="-342900" algn="ctr" defTabSz="91440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lang="pl-PL" sz="2800" b="1" kern="0" spc="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charset="0"/>
              </a:rPr>
              <a:t>PAŃSTWOWEJ STRAŻY POŻARNEJ </a:t>
            </a:r>
          </a:p>
          <a:p>
            <a:pPr marL="342900" indent="-342900" algn="ctr" defTabSz="91440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lang="pl-PL" sz="2800" b="1" kern="0" spc="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charset="0"/>
              </a:rPr>
              <a:t>W  PIASECZNIE za rok 2023</a:t>
            </a:r>
          </a:p>
        </p:txBody>
      </p:sp>
      <p:pic>
        <p:nvPicPr>
          <p:cNvPr id="13" name="Picture 1026" descr="http://www.piaseczno.pl/image/mapam.gif">
            <a:hlinkClick r:id="rId5"/>
            <a:extLst>
              <a:ext uri="{FF2B5EF4-FFF2-40B4-BE49-F238E27FC236}">
                <a16:creationId xmlns:a16="http://schemas.microsoft.com/office/drawing/2014/main" xmlns="" id="{9C2BAE58-AC66-4E39-9125-CD9278CB4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5680122" y="4222675"/>
            <a:ext cx="3260682" cy="244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E:\Dokumenty - Leon\KP\Logo\514px-POL_powiat_piaseczyński_COA_1.jpeg">
            <a:extLst>
              <a:ext uri="{FF2B5EF4-FFF2-40B4-BE49-F238E27FC236}">
                <a16:creationId xmlns:a16="http://schemas.microsoft.com/office/drawing/2014/main" xmlns="" id="{76DF7E52-9F47-4E76-99FC-D9A7041C4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260648"/>
            <a:ext cx="1080120" cy="1258739"/>
          </a:xfrm>
          <a:prstGeom prst="rect">
            <a:avLst/>
          </a:prstGeom>
          <a:noFill/>
        </p:spPr>
      </p:pic>
      <p:pic>
        <p:nvPicPr>
          <p:cNvPr id="12" name="Picture 2" descr="U:\Logo_PSP_2017\MAŁE Logo-kolor-cmy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0648"/>
            <a:ext cx="97791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4A9CF73E-C1E0-4C17-92E6-452651164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Prostokąt 5"/>
          <p:cNvSpPr>
            <a:spLocks noChangeArrowheads="1"/>
          </p:cNvSpPr>
          <p:nvPr/>
        </p:nvSpPr>
        <p:spPr bwMode="auto">
          <a:xfrm>
            <a:off x="1391276" y="327826"/>
            <a:ext cx="6529095" cy="7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600" b="1" dirty="0">
                <a:solidFill>
                  <a:srgbClr val="000000"/>
                </a:solidFill>
                <a:cs typeface="Arial" charset="0"/>
              </a:rPr>
              <a:t>W 2023 roku na terenie powiatu piaseczyńskiego jednostki ochrony przeciwpożarowej podejmowały  interwencję średnio co </a:t>
            </a:r>
            <a:r>
              <a:rPr lang="pl-PL" sz="1600" b="1" dirty="0">
                <a:solidFill>
                  <a:srgbClr val="FF0000"/>
                </a:solidFill>
                <a:cs typeface="Arial" charset="0"/>
              </a:rPr>
              <a:t> 3 godz.  </a:t>
            </a:r>
            <a:endParaRPr lang="pl-PL" sz="1600" dirty="0">
              <a:solidFill>
                <a:srgbClr val="FF0000"/>
              </a:solidFill>
              <a:cs typeface="Arial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45343" y="1216068"/>
            <a:ext cx="864394" cy="809625"/>
            <a:chOff x="2016" y="1344"/>
            <a:chExt cx="912" cy="960"/>
          </a:xfrm>
        </p:grpSpPr>
        <p:sp>
          <p:nvSpPr>
            <p:cNvPr id="12296" name="Oval 15"/>
            <p:cNvSpPr>
              <a:spLocks noChangeArrowheads="1"/>
            </p:cNvSpPr>
            <p:nvPr/>
          </p:nvSpPr>
          <p:spPr bwMode="auto">
            <a:xfrm>
              <a:off x="2016" y="1344"/>
              <a:ext cx="912" cy="9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Char char="-"/>
              </a:pPr>
              <a:endParaRPr lang="pl-PL" altLang="pl-PL" sz="1800">
                <a:solidFill>
                  <a:srgbClr val="FFFFFF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2297" name="Line 16"/>
            <p:cNvSpPr>
              <a:spLocks noChangeShapeType="1"/>
            </p:cNvSpPr>
            <p:nvPr/>
          </p:nvSpPr>
          <p:spPr bwMode="auto">
            <a:xfrm flipV="1">
              <a:off x="2448" y="153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98" name="Line 17"/>
            <p:cNvSpPr>
              <a:spLocks noChangeShapeType="1"/>
            </p:cNvSpPr>
            <p:nvPr/>
          </p:nvSpPr>
          <p:spPr bwMode="auto">
            <a:xfrm>
              <a:off x="2448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99" name="Line 18"/>
            <p:cNvSpPr>
              <a:spLocks noChangeShapeType="1"/>
            </p:cNvSpPr>
            <p:nvPr/>
          </p:nvSpPr>
          <p:spPr bwMode="auto">
            <a:xfrm>
              <a:off x="2496" y="216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300" name="Line 19"/>
            <p:cNvSpPr>
              <a:spLocks noChangeShapeType="1"/>
            </p:cNvSpPr>
            <p:nvPr/>
          </p:nvSpPr>
          <p:spPr bwMode="auto">
            <a:xfrm>
              <a:off x="2448" y="139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301" name="Line 20"/>
            <p:cNvSpPr>
              <a:spLocks noChangeShapeType="1"/>
            </p:cNvSpPr>
            <p:nvPr/>
          </p:nvSpPr>
          <p:spPr bwMode="auto">
            <a:xfrm rot="5506045">
              <a:off x="2159" y="1777"/>
              <a:ext cx="1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302" name="Line 21"/>
            <p:cNvSpPr>
              <a:spLocks noChangeShapeType="1"/>
            </p:cNvSpPr>
            <p:nvPr/>
          </p:nvSpPr>
          <p:spPr bwMode="auto">
            <a:xfrm rot="5506045">
              <a:off x="2831" y="1777"/>
              <a:ext cx="1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 sz="1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0" name="Text Box 13"/>
          <p:cNvSpPr>
            <a:spLocks noGrp="1" noChangeArrowheads="1"/>
          </p:cNvSpPr>
          <p:nvPr>
            <p:ph/>
          </p:nvPr>
        </p:nvSpPr>
        <p:spPr>
          <a:xfrm>
            <a:off x="2267743" y="1377993"/>
            <a:ext cx="6876257" cy="1442571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pl-PL" altLang="pl-PL" sz="1400" b="1" dirty="0">
                <a:solidFill>
                  <a:srgbClr val="FF0000"/>
                </a:solidFill>
              </a:rPr>
              <a:t>Pożary 		–   co   11 godz. 39 min.</a:t>
            </a:r>
          </a:p>
          <a:p>
            <a:pPr algn="l">
              <a:defRPr/>
            </a:pPr>
            <a:r>
              <a:rPr lang="pl-PL" altLang="pl-PL" sz="1400" b="1" dirty="0">
                <a:solidFill>
                  <a:srgbClr val="00B0F0"/>
                </a:solidFill>
              </a:rPr>
              <a:t>Miejscowe zagrożenia  	–   co   5 godz. 5 min.</a:t>
            </a:r>
          </a:p>
          <a:p>
            <a:pPr algn="l">
              <a:defRPr/>
            </a:pPr>
            <a:r>
              <a:rPr lang="pl-PL" altLang="pl-PL" sz="1400" b="1" dirty="0">
                <a:solidFill>
                  <a:srgbClr val="00B050"/>
                </a:solidFill>
              </a:rPr>
              <a:t>Alarmy fałszywe </a:t>
            </a:r>
            <a:r>
              <a:rPr lang="pl-PL" altLang="pl-PL" sz="1400" b="1" dirty="0">
                <a:solidFill>
                  <a:srgbClr val="CC9900"/>
                </a:solidFill>
              </a:rPr>
              <a:t>	</a:t>
            </a:r>
            <a:r>
              <a:rPr lang="pl-PL" altLang="pl-PL" sz="1400" b="1" dirty="0">
                <a:solidFill>
                  <a:srgbClr val="00B050"/>
                </a:solidFill>
              </a:rPr>
              <a:t>–   co   19 godz.  40 min.</a:t>
            </a:r>
          </a:p>
          <a:p>
            <a:pPr algn="l">
              <a:defRPr/>
            </a:pPr>
            <a:endParaRPr lang="pl-PL" altLang="pl-PL" sz="1400" b="1" dirty="0">
              <a:solidFill>
                <a:srgbClr val="00B050"/>
              </a:solidFill>
            </a:endParaRPr>
          </a:p>
          <a:p>
            <a:pPr algn="l">
              <a:lnSpc>
                <a:spcPct val="150000"/>
              </a:lnSpc>
              <a:defRPr/>
            </a:pPr>
            <a:r>
              <a:rPr lang="pl-PL" altLang="pl-PL" sz="1400" b="1" dirty="0"/>
              <a:t>Łączny czas interwencji:</a:t>
            </a:r>
            <a:r>
              <a:rPr lang="pl-PL" altLang="pl-PL" sz="1400" b="1" dirty="0">
                <a:solidFill>
                  <a:srgbClr val="FF0000"/>
                </a:solidFill>
              </a:rPr>
              <a:t> 117 dni 16 godz. 31 min.</a:t>
            </a:r>
          </a:p>
          <a:p>
            <a:pPr algn="l">
              <a:lnSpc>
                <a:spcPct val="150000"/>
              </a:lnSpc>
              <a:defRPr/>
            </a:pPr>
            <a:r>
              <a:rPr lang="pl-PL" altLang="pl-PL" sz="1400" b="1" dirty="0"/>
              <a:t>Średni czas interwencji:</a:t>
            </a:r>
            <a:r>
              <a:rPr lang="pl-PL" altLang="pl-PL" sz="1400" b="1" dirty="0">
                <a:solidFill>
                  <a:srgbClr val="FF0000"/>
                </a:solidFill>
              </a:rPr>
              <a:t> 1 godz. 8 min. </a:t>
            </a:r>
          </a:p>
          <a:p>
            <a:pPr algn="l">
              <a:lnSpc>
                <a:spcPct val="150000"/>
              </a:lnSpc>
              <a:defRPr/>
            </a:pPr>
            <a:r>
              <a:rPr lang="pl-PL" altLang="pl-PL" sz="1400" b="1" dirty="0"/>
              <a:t>Średni czas dojazdu na miejsce zdarzenia wynosił </a:t>
            </a:r>
            <a:r>
              <a:rPr lang="pl-PL" altLang="pl-PL" sz="1400" b="1" dirty="0">
                <a:solidFill>
                  <a:srgbClr val="FF0000"/>
                </a:solidFill>
              </a:rPr>
              <a:t>9 minut</a:t>
            </a:r>
          </a:p>
          <a:p>
            <a:pPr algn="l">
              <a:lnSpc>
                <a:spcPct val="150000"/>
              </a:lnSpc>
              <a:defRPr/>
            </a:pPr>
            <a:r>
              <a:rPr lang="pl-PL" altLang="pl-PL" sz="1400" b="1" dirty="0">
                <a:solidFill>
                  <a:srgbClr val="FF0000"/>
                </a:solidFill>
              </a:rPr>
              <a:t>				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1543470" y="2834931"/>
            <a:ext cx="6372709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600" b="1" dirty="0">
                <a:solidFill>
                  <a:schemeClr val="tx1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Zdarzenia w poszczególnych gminach powiatu piaseczyńskiego</a:t>
            </a:r>
          </a:p>
          <a:p>
            <a:pPr algn="ctr">
              <a:lnSpc>
                <a:spcPct val="150000"/>
              </a:lnSpc>
            </a:pPr>
            <a:r>
              <a:rPr lang="pl-PL" sz="1600" dirty="0">
                <a:solidFill>
                  <a:schemeClr val="tx1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w latach 2019 -2023</a:t>
            </a:r>
            <a:endParaRPr lang="pl-PL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Tabela 5">
            <a:extLst>
              <a:ext uri="{FF2B5EF4-FFF2-40B4-BE49-F238E27FC236}">
                <a16:creationId xmlns:a16="http://schemas.microsoft.com/office/drawing/2014/main" xmlns="" id="{D16402C2-B3F0-48BB-89A4-BE16B48F81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5536" y="3645025"/>
          <a:ext cx="8229600" cy="3024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xmlns="" val="148884959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751995485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255632906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114448651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15965592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117955424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165955382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841658518"/>
                    </a:ext>
                  </a:extLst>
                </a:gridCol>
              </a:tblGrid>
              <a:tr h="645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Rok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Ogólna ilość  zdarzeń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Góra Kalwaria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Konstancin Jeziorna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Lesznowola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Piaseczno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Tarczyn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Prażmów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7405549"/>
                  </a:ext>
                </a:extLst>
              </a:tr>
              <a:tr h="475805">
                <a:tc>
                  <a:txBody>
                    <a:bodyPr/>
                    <a:lstStyle/>
                    <a:p>
                      <a:pPr algn="ctr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3109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704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536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371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1023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296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179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23747301"/>
                  </a:ext>
                </a:extLst>
              </a:tr>
              <a:tr h="475805"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3659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813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614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423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1339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280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190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0295265"/>
                  </a:ext>
                </a:extLst>
              </a:tr>
              <a:tr h="475805">
                <a:tc>
                  <a:txBody>
                    <a:bodyPr/>
                    <a:lstStyle/>
                    <a:p>
                      <a:pPr algn="ctr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3381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690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497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525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1226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178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264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6669499"/>
                  </a:ext>
                </a:extLst>
              </a:tr>
              <a:tr h="475805"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4516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896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486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1661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286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387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2787012"/>
                  </a:ext>
                </a:extLst>
              </a:tr>
              <a:tr h="475805"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2914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661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487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347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1047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178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itchFamily="34" charset="0"/>
                        </a:rPr>
                        <a:t>244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5244776"/>
                  </a:ext>
                </a:extLst>
              </a:tr>
            </a:tbl>
          </a:graphicData>
        </a:graphic>
      </p:graphicFrame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610F73B6-51BE-40C2-8A1A-52A7FC0D2C1A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</p:spTree>
    <p:extLst>
      <p:ext uri="{BB962C8B-B14F-4D97-AF65-F5344CB8AC3E}">
        <p14:creationId xmlns:p14="http://schemas.microsoft.com/office/powerpoint/2010/main" val="1153638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B454509-0F46-45E7-BE40-D99AFE017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864405"/>
            <a:ext cx="8363272" cy="504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Brak wyraźnych wzrostów w ramach poszczególnych miesięcy – brak anomalii pogodowych i dużego wzrostu pożarów związanego z pożarami traw.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3455BE04-6AE8-499E-A3D9-5CB01F99FDE6}"/>
              </a:ext>
            </a:extLst>
          </p:cNvPr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64095959-2C88-4A80-A1C8-CC05938C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092BBADC-A1D6-419E-AC7A-AC0B0D4042F8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CBB76E42-3D2A-47BE-9907-D1E1F54C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11</a:t>
            </a:fld>
            <a:endParaRPr lang="pl-PL"/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xmlns="" id="{2CEB9199-7304-807D-A6E1-BE2505AF83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965641"/>
              </p:ext>
            </p:extLst>
          </p:nvPr>
        </p:nvGraphicFramePr>
        <p:xfrm>
          <a:off x="0" y="346589"/>
          <a:ext cx="9144000" cy="5351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42724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BECD414-DFA2-4598-91A1-4A87A3E4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0353"/>
            <a:ext cx="8496944" cy="457199"/>
          </a:xfrm>
        </p:spPr>
        <p:txBody>
          <a:bodyPr>
            <a:noAutofit/>
          </a:bodyPr>
          <a:lstStyle/>
          <a:p>
            <a:r>
              <a:rPr lang="pl-PL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Miejsca interwencji jednostek ochrony przeciwpożarowej w 2023 r. </a:t>
            </a:r>
          </a:p>
        </p:txBody>
      </p:sp>
      <p:sp>
        <p:nvSpPr>
          <p:cNvPr id="6" name="Symbol zastępczy zawartości 3">
            <a:extLst>
              <a:ext uri="{FF2B5EF4-FFF2-40B4-BE49-F238E27FC236}">
                <a16:creationId xmlns:a16="http://schemas.microsoft.com/office/drawing/2014/main" xmlns="" id="{0F43C97C-2746-4437-8EF3-FB0254602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816117"/>
            <a:ext cx="8229600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Skupienie interwencji widoczne jest w szczególności w miastach, dużych sołectwach oraz wzdłuż głównych szlaków komunikacyjnych DK 7 i DK 79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C05B1AF6-75EE-4FD5-9F9E-79F5F18E2E77}"/>
              </a:ext>
            </a:extLst>
          </p:cNvPr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50CF5928-03FE-4CC2-BAC5-4C6A048E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4E9FEAF2-53DD-4EBA-9457-73F15E2EA97F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28D2552-6653-4DDB-9036-F33DD7787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12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1E0FCAF-34C9-53C0-A6DB-A162E169D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50054"/>
            <a:ext cx="8229600" cy="50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8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727AF94D-52A2-47FD-B43D-63F5F92C0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8566"/>
            <a:ext cx="9144000" cy="5149434"/>
          </a:xfrm>
          <a:prstGeom prst="rect">
            <a:avLst/>
          </a:prstGeom>
        </p:spPr>
      </p:pic>
      <p:sp>
        <p:nvSpPr>
          <p:cNvPr id="13313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0" y="665312"/>
            <a:ext cx="9144000" cy="814325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algn="ctr" eaLnBrk="1" hangingPunct="1">
              <a:buFontTx/>
              <a:buNone/>
            </a:pPr>
            <a:r>
              <a:rPr lang="pl-PL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Jednostka Ratowniczo-Gaśnicza PSP w Piasecznie liczy 58 etatów.  </a:t>
            </a:r>
          </a:p>
          <a:p>
            <a:pPr marL="0" algn="ctr" eaLnBrk="1" hangingPunct="1">
              <a:buFontTx/>
              <a:buNone/>
            </a:pPr>
            <a:r>
              <a:rPr lang="pl-PL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Strażacy pełnią służbę w systemie zmianowym w rozkładzie czasu służby 24/48</a:t>
            </a:r>
            <a:endParaRPr lang="ru-RU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Łącznik prosty 3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xmlns="" id="{E91BCC03-8B1E-46D9-8D7D-04BEFB35D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40691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defTabSz="91440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lang="pl-PL" sz="24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    </a:t>
            </a:r>
            <a:r>
              <a:rPr lang="pl-PL" sz="2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Każdej doby na służbie przebywa 12 ratowników PSP.</a:t>
            </a:r>
          </a:p>
          <a:p>
            <a:pPr marL="342900" indent="-342900" algn="ctr" defTabSz="91440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lang="pl-PL" sz="2400" kern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</a:t>
            </a:r>
            <a:endParaRPr lang="ru-RU" sz="2800" kern="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2273894" y="6027003"/>
            <a:ext cx="68701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algn="just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pl-PL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Komenda Powiatowa Państwowej Straży Pożarnej </a:t>
            </a:r>
            <a:br>
              <a:rPr lang="pl-PL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 Piasecznie użytkuje 11 pojazdów pożarniczych.  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6639086F-7AD1-4B59-8783-A09047E72F3F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073719B0-A8D4-48E7-8EA2-40273582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3069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635080" cy="778098"/>
          </a:xfrm>
        </p:spPr>
        <p:txBody>
          <a:bodyPr>
            <a:normAutofit/>
          </a:bodyPr>
          <a:lstStyle/>
          <a:p>
            <a:r>
              <a:rPr lang="pl-PL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Potencjał ratowniczy powiatu piaseczyńskiego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368354"/>
              </p:ext>
            </p:extLst>
          </p:nvPr>
        </p:nvGraphicFramePr>
        <p:xfrm>
          <a:off x="323529" y="980729"/>
          <a:ext cx="8496942" cy="567641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8323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23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323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41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Jednostka</a:t>
                      </a:r>
                      <a:r>
                        <a:rPr lang="pl-PL" sz="1800" b="1" baseline="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Ratowniczo – Gaśnicza PSP</a:t>
                      </a:r>
                      <a:endParaRPr lang="pl-PL" sz="18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OSP KSRG</a:t>
                      </a:r>
                    </a:p>
                    <a:p>
                      <a:pPr algn="ctr"/>
                      <a:endParaRPr lang="pl-PL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OSP spoza KSRG</a:t>
                      </a:r>
                    </a:p>
                    <a:p>
                      <a:pPr algn="ctr"/>
                      <a:endParaRPr lang="pl-PL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0781">
                <a:tc>
                  <a:txBody>
                    <a:bodyPr/>
                    <a:lstStyle/>
                    <a:p>
                      <a:r>
                        <a:rPr lang="pl-PL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x GBA </a:t>
                      </a:r>
                    </a:p>
                    <a:p>
                      <a:r>
                        <a:rPr lang="pl-PL" sz="12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(średni samochód ratowniczo – gaśniczy)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 x GBA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22 x GBA</a:t>
                      </a:r>
                      <a:endParaRPr lang="pl-PL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07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x GCBA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(ciężki samochód ratowniczo – gaśniczy)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12 x GCBA</a:t>
                      </a:r>
                    </a:p>
                    <a:p>
                      <a:endParaRPr lang="pl-PL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 x GCBA</a:t>
                      </a:r>
                    </a:p>
                    <a:p>
                      <a:endParaRPr lang="pl-PL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07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x </a:t>
                      </a:r>
                      <a:r>
                        <a:rPr lang="pl-PL" sz="18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SRt</a:t>
                      </a: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  <a:p>
                      <a:r>
                        <a:rPr lang="pl-PL" sz="12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(samochód ratownictwa technicznego)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x </a:t>
                      </a:r>
                      <a:r>
                        <a:rPr lang="pl-PL" sz="18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SRt</a:t>
                      </a: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  <a:p>
                      <a:endParaRPr lang="pl-PL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x </a:t>
                      </a:r>
                      <a:r>
                        <a:rPr lang="pl-PL" sz="18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SRt</a:t>
                      </a: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  <a:p>
                      <a:endParaRPr lang="pl-PL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07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x SD - 30</a:t>
                      </a:r>
                    </a:p>
                    <a:p>
                      <a:r>
                        <a:rPr lang="pl-PL" sz="12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Samochód specjalny z drabiną mech. 30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x SD 25 – drabina mech.</a:t>
                      </a:r>
                      <a:endParaRPr lang="pl-PL" sz="18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 x pojazd typu</a:t>
                      </a:r>
                      <a:r>
                        <a:rPr lang="pl-PL" sz="1800" baseline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Q</a:t>
                      </a: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uad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x pojazd typu Quad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5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x łódź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  x łódź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 x łódź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334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 x pojazd typu </a:t>
                      </a:r>
                      <a:r>
                        <a:rPr lang="pl-PL" sz="180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SOp</a:t>
                      </a: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pl-PL" sz="12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(samochód operacyjny)</a:t>
                      </a: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mikrobus, transporter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 x pojazd typu mikrobus, transporter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x pojazd typu mikrobus, transporter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05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x pojazd typu Quad</a:t>
                      </a:r>
                      <a:endParaRPr lang="pl-PL" sz="18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 x dron rozpoznawczy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 x dron rozpoznawczy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cxnSp>
        <p:nvCxnSpPr>
          <p:cNvPr id="5" name="Łącznik prosty 4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D2603B1-67FC-4BD5-834D-641BB6FA5AD0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733F0469-0705-4448-B25D-DDEF6C7F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3935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1C69521-52FB-48A2-A369-4F9C5A52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4" name="Symbol zastępczy zawartości 5">
            <a:extLst>
              <a:ext uri="{FF2B5EF4-FFF2-40B4-BE49-F238E27FC236}">
                <a16:creationId xmlns:a16="http://schemas.microsoft.com/office/drawing/2014/main" xmlns="" id="{96A3BA0F-0604-8A4B-9588-9A751FFC3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5801784" cy="4351338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561DEF8-1486-891D-EF97-5E5D08F5D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943350"/>
            <a:ext cx="3886200" cy="2914650"/>
          </a:xfrm>
          <a:prstGeom prst="rect">
            <a:avLst/>
          </a:prstGeom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xmlns="" id="{41F54711-4F55-4420-0240-C41A6CE5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2B93D14F-AEA7-409F-0E2E-CD73AF4912D1}"/>
              </a:ext>
            </a:extLst>
          </p:cNvPr>
          <p:cNvSpPr txBox="1">
            <a:spLocks/>
          </p:cNvSpPr>
          <p:nvPr/>
        </p:nvSpPr>
        <p:spPr>
          <a:xfrm>
            <a:off x="457200" y="161247"/>
            <a:ext cx="8229600" cy="29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Działania ratowniczo – gaśnicze w 2023 r. 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637F47F7-EA95-4620-4FB2-FF9B1D1E63BB}"/>
              </a:ext>
            </a:extLst>
          </p:cNvPr>
          <p:cNvSpPr txBox="1"/>
          <p:nvPr/>
        </p:nvSpPr>
        <p:spPr>
          <a:xfrm>
            <a:off x="228600" y="6444862"/>
            <a:ext cx="1823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8315CDD8-9516-5F89-BE34-3E7C4A852A0C}"/>
              </a:ext>
            </a:extLst>
          </p:cNvPr>
          <p:cNvSpPr txBox="1"/>
          <p:nvPr/>
        </p:nvSpPr>
        <p:spPr>
          <a:xfrm>
            <a:off x="614892" y="540067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Na miejscu 68 zastępów, 266 strażaków.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7F3A259-2BC8-D755-D0BC-8E1EA95E5469}"/>
              </a:ext>
            </a:extLst>
          </p:cNvPr>
          <p:cNvSpPr txBox="1"/>
          <p:nvPr/>
        </p:nvSpPr>
        <p:spPr>
          <a:xfrm>
            <a:off x="6105044" y="1770581"/>
            <a:ext cx="273569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Pożar hali Wólka Kosowska. </a:t>
            </a:r>
          </a:p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Spaleniu uległo około </a:t>
            </a:r>
          </a:p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6 000 m</a:t>
            </a:r>
            <a:r>
              <a:rPr lang="pl-PL" sz="16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z 30 000 m</a:t>
            </a:r>
            <a:r>
              <a:rPr lang="pl-PL" sz="16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hali.</a:t>
            </a:r>
          </a:p>
        </p:txBody>
      </p:sp>
    </p:spTree>
    <p:extLst>
      <p:ext uri="{BB962C8B-B14F-4D97-AF65-F5344CB8AC3E}">
        <p14:creationId xmlns:p14="http://schemas.microsoft.com/office/powerpoint/2010/main" val="3561001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1C69521-52FB-48A2-A369-4F9C5A52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8" name="Symbol zastępczy zawartości 8">
            <a:extLst>
              <a:ext uri="{FF2B5EF4-FFF2-40B4-BE49-F238E27FC236}">
                <a16:creationId xmlns:a16="http://schemas.microsoft.com/office/drawing/2014/main" xmlns="" id="{12135D2C-F4D9-F795-F702-69BECA80B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593"/>
            <a:ext cx="6028517" cy="4525963"/>
          </a:xfrm>
        </p:spPr>
      </p:pic>
      <p:pic>
        <p:nvPicPr>
          <p:cNvPr id="9" name="Symbol zastępczy zawartości 4">
            <a:extLst>
              <a:ext uri="{FF2B5EF4-FFF2-40B4-BE49-F238E27FC236}">
                <a16:creationId xmlns:a16="http://schemas.microsoft.com/office/drawing/2014/main" xmlns="" id="{452A7982-A648-8CDE-41CB-18A4E2AC4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52661"/>
            <a:ext cx="4515474" cy="2105339"/>
          </a:xfrm>
          <a:prstGeom prst="rect">
            <a:avLst/>
          </a:prstGeom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xmlns="" id="{17043F24-FE15-B82C-0841-83FAECD99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xmlns="" id="{36222E0B-609F-1D9F-6685-DDEACB2AA049}"/>
              </a:ext>
            </a:extLst>
          </p:cNvPr>
          <p:cNvSpPr txBox="1">
            <a:spLocks/>
          </p:cNvSpPr>
          <p:nvPr/>
        </p:nvSpPr>
        <p:spPr>
          <a:xfrm>
            <a:off x="457200" y="161247"/>
            <a:ext cx="8229600" cy="29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Działania ratowniczo – gaśnicze w 2023 r. 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4D82EBBA-4693-C77B-7288-AAC21EF7E2F9}"/>
              </a:ext>
            </a:extLst>
          </p:cNvPr>
          <p:cNvSpPr txBox="1"/>
          <p:nvPr/>
        </p:nvSpPr>
        <p:spPr>
          <a:xfrm>
            <a:off x="251520" y="6453497"/>
            <a:ext cx="26199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42015058-B852-5A1E-E971-63B55D5F50F2}"/>
              </a:ext>
            </a:extLst>
          </p:cNvPr>
          <p:cNvSpPr txBox="1"/>
          <p:nvPr/>
        </p:nvSpPr>
        <p:spPr>
          <a:xfrm>
            <a:off x="6210335" y="1444546"/>
            <a:ext cx="27208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Zderzenie autobusu szkolnego z </a:t>
            </a:r>
            <a:r>
              <a:rPr lang="pl-PL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busem</a:t>
            </a:r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– Jeziorzany.</a:t>
            </a:r>
          </a:p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1 osoba poszkodowana. 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66F672FB-8BE4-7713-D188-8ED6E17326EA}"/>
              </a:ext>
            </a:extLst>
          </p:cNvPr>
          <p:cNvSpPr txBox="1"/>
          <p:nvPr/>
        </p:nvSpPr>
        <p:spPr>
          <a:xfrm>
            <a:off x="56526" y="5657921"/>
            <a:ext cx="4406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Pożar trawy.</a:t>
            </a:r>
          </a:p>
          <a:p>
            <a:pPr algn="r"/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 powiecie w 2023 r. wystąpiło 261 pożarów traw.</a:t>
            </a:r>
          </a:p>
        </p:txBody>
      </p:sp>
    </p:spTree>
    <p:extLst>
      <p:ext uri="{BB962C8B-B14F-4D97-AF65-F5344CB8AC3E}">
        <p14:creationId xmlns:p14="http://schemas.microsoft.com/office/powerpoint/2010/main" val="4027851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84BFA59-D83B-4A66-AF07-2F395B974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1247"/>
            <a:ext cx="8229600" cy="298338"/>
          </a:xfrm>
        </p:spPr>
        <p:txBody>
          <a:bodyPr>
            <a:noAutofit/>
          </a:bodyPr>
          <a:lstStyle/>
          <a:p>
            <a:pPr algn="ctr"/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Działania ratowniczo – gaśnicze w 2023r. 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604EA5F-B04C-4F6B-B992-68D63310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8E3F0791-8027-67A3-8F09-C3793C6E4927}"/>
              </a:ext>
            </a:extLst>
          </p:cNvPr>
          <p:cNvSpPr txBox="1"/>
          <p:nvPr/>
        </p:nvSpPr>
        <p:spPr>
          <a:xfrm>
            <a:off x="251520" y="3689135"/>
            <a:ext cx="3779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Pożar kontenera na S7 w Rembertowie.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E412764B-7BC1-9E94-D99D-2FA991CAAA7A}"/>
              </a:ext>
            </a:extLst>
          </p:cNvPr>
          <p:cNvSpPr txBox="1"/>
          <p:nvPr/>
        </p:nvSpPr>
        <p:spPr>
          <a:xfrm>
            <a:off x="241620" y="6445786"/>
            <a:ext cx="3688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Pożar podczas rozbiórki Polkoloru.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AEDB77C6-0F77-339B-8F5D-80244BA62351}"/>
              </a:ext>
            </a:extLst>
          </p:cNvPr>
          <p:cNvSpPr txBox="1"/>
          <p:nvPr/>
        </p:nvSpPr>
        <p:spPr>
          <a:xfrm rot="16200000">
            <a:off x="7995011" y="1793610"/>
            <a:ext cx="1758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C574D1D1-FEF2-7AF8-4A3E-24502D462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6" y="559870"/>
            <a:ext cx="4257172" cy="310987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569D3995-96F7-CD69-FE19-276508BA1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8" y="559870"/>
            <a:ext cx="4128355" cy="309983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C3194C28-1919-597E-0C2C-2730A8AA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6" y="4100864"/>
            <a:ext cx="3681332" cy="230331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66103572-A483-610D-1BCE-A69B9AF713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14" y="4100864"/>
            <a:ext cx="2934757" cy="243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80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84BFA59-D83B-4A66-AF07-2F395B974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1247"/>
            <a:ext cx="8229600" cy="298338"/>
          </a:xfrm>
        </p:spPr>
        <p:txBody>
          <a:bodyPr>
            <a:noAutofit/>
          </a:bodyPr>
          <a:lstStyle/>
          <a:p>
            <a:pPr algn="ctr"/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Działania ratowniczo – gaśnicze w 2023 r.  </a:t>
            </a:r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xmlns="" id="{1F7B4300-72FC-47F7-A565-CF21CC1176CC}"/>
              </a:ext>
            </a:extLst>
          </p:cNvPr>
          <p:cNvSpPr txBox="1">
            <a:spLocks/>
          </p:cNvSpPr>
          <p:nvPr/>
        </p:nvSpPr>
        <p:spPr>
          <a:xfrm>
            <a:off x="457200" y="3192062"/>
            <a:ext cx="8229600" cy="895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000" dirty="0">
              <a:solidFill>
                <a:srgbClr val="FF0000"/>
              </a:solidFill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604EA5F-B04C-4F6B-B992-68D63310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l-PL" dirty="0"/>
              <a:t>2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0A8B6CF6-BAB6-C0E8-6290-6F7FD54FBFD0}"/>
              </a:ext>
            </a:extLst>
          </p:cNvPr>
          <p:cNvSpPr txBox="1"/>
          <p:nvPr/>
        </p:nvSpPr>
        <p:spPr>
          <a:xfrm>
            <a:off x="245368" y="6328836"/>
            <a:ext cx="2094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www.tvnwarszawa.pl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09CA99C-5842-60C1-D80E-73C9DB011110}"/>
              </a:ext>
            </a:extLst>
          </p:cNvPr>
          <p:cNvSpPr txBox="1"/>
          <p:nvPr/>
        </p:nvSpPr>
        <p:spPr>
          <a:xfrm>
            <a:off x="457200" y="4375456"/>
            <a:ext cx="3174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Zderzenie samochodu osobowego</a:t>
            </a:r>
            <a:b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z łosiem na trasie S7- Mieszkowo.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940BDE91-6C05-BC40-DEF4-840DE3A85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8" y="683062"/>
            <a:ext cx="5596396" cy="314710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FC094B71-4E89-58EA-AE95-A2CA292D6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3068960"/>
            <a:ext cx="4733303" cy="26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26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0E694A-A5F2-4245-9FDB-1DDE9C78A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940"/>
            <a:ext cx="8229600" cy="634082"/>
          </a:xfrm>
        </p:spPr>
        <p:txBody>
          <a:bodyPr>
            <a:noAutofit/>
          </a:bodyPr>
          <a:lstStyle/>
          <a:p>
            <a:r>
              <a:rPr lang="pl-PL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Ćwiczenia kwiecień 2023 r. gm. Lesznowola - dostarczanie </a:t>
            </a:r>
            <a:br>
              <a:rPr lang="pl-PL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wody na duże odległości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8E91828F-C667-4829-8EA6-02B22462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19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A4DE4C7B-CE86-7333-B321-D3B95204C0A4}"/>
              </a:ext>
            </a:extLst>
          </p:cNvPr>
          <p:cNvSpPr txBox="1"/>
          <p:nvPr/>
        </p:nvSpPr>
        <p:spPr>
          <a:xfrm rot="16200000">
            <a:off x="7698550" y="493327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xmlns="" id="{79B468EB-5A5A-06B8-A029-F54471E17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08196"/>
            <a:ext cx="3838551" cy="2882234"/>
          </a:xfr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F3D1F378-224D-D77B-F5F5-D30ED097A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78722"/>
            <a:ext cx="3838551" cy="288223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CE5C6ED5-71CF-2D51-C466-43D2A44AD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774932"/>
            <a:ext cx="3967792" cy="273854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08AEAF6C-62F5-E1D9-85D2-EA6042A6D2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58973"/>
            <a:ext cx="3668444" cy="275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19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6" name="Prostokąt zaokrąglony 5"/>
          <p:cNvSpPr/>
          <p:nvPr/>
        </p:nvSpPr>
        <p:spPr>
          <a:xfrm>
            <a:off x="1385646" y="870289"/>
            <a:ext cx="6372708" cy="5400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32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Ogólna charakterystyka powiatu piaseczyńskiego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13631" y="1657488"/>
            <a:ext cx="7516737" cy="4752528"/>
          </a:xfrm>
          <a:prstGeom prst="rect">
            <a:avLst/>
          </a:prstGeom>
        </p:spPr>
        <p:txBody>
          <a:bodyPr/>
          <a:lstStyle/>
          <a:p>
            <a:pPr marL="411480" indent="-308610" defTabSz="685800" fontAlgn="auto">
              <a:lnSpc>
                <a:spcPct val="92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endParaRPr lang="pl-PL" sz="135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411480" indent="-308610" defTabSz="685800" fontAlgn="auto">
              <a:lnSpc>
                <a:spcPct val="92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endParaRPr lang="pl-PL" sz="135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411480" indent="-308610" defTabSz="6858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Powiat piaseczyński położony jest w centralnej </a:t>
            </a:r>
          </a:p>
          <a:p>
            <a:pPr marL="411480" indent="-308610" defTabSz="6858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części województwa mazowieckiego</a:t>
            </a:r>
          </a:p>
          <a:p>
            <a:pPr marL="411480" indent="-308610" defTabSz="6858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powierzchnia 621,04 km</a:t>
            </a:r>
            <a:r>
              <a:rPr lang="pl-PL" sz="1600" kern="0" baseline="30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  <a:p>
            <a:pPr marL="411480" indent="-308610" defTabSz="6858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liczba</a:t>
            </a:r>
            <a:r>
              <a:rPr lang="pl-PL" sz="1600" kern="0" baseline="30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mieszkańców 213 200</a:t>
            </a:r>
          </a:p>
          <a:p>
            <a:pPr marL="411480" indent="-308610" defTabSz="6858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średnia gęstość zaludnienia 343 osoby na km</a:t>
            </a:r>
            <a:r>
              <a:rPr lang="pl-PL" sz="1600" kern="0" baseline="30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411480" indent="-308610" defTabSz="6858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gminy: </a:t>
            </a:r>
          </a:p>
          <a:p>
            <a:pPr marL="411480" indent="-308610" defTabSz="6858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miejskie: Piaseczno, Góra Kalwaria, </a:t>
            </a:r>
          </a:p>
          <a:p>
            <a:pPr marL="411480" indent="-308610" defTabSz="6858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 Konstancin-Jeziorna, Tarczyn</a:t>
            </a:r>
          </a:p>
          <a:p>
            <a:pPr marL="411480" indent="-308610" defTabSz="6858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wiejskie: Lesznowola i Prażmów</a:t>
            </a:r>
          </a:p>
          <a:p>
            <a:pPr marL="411480" indent="-308610" defTabSz="6858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endParaRPr lang="pl-PL" sz="1600" kern="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11480" indent="-308610" defTabSz="6858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część północna - charakter przemysłowy, część południowa – charakter rolniczy – głównie sadownictwo</a:t>
            </a:r>
          </a:p>
          <a:p>
            <a:pPr marL="411480" indent="-308610" defTabSz="6858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tereny leśne - około 23% - obszary leśne administrowane przez Nadleśnictwo Chojnów oraz lasy prywatne.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F9EBDC77-24E2-49AB-8134-FD4B06239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8250" t="22557" r="16132" b="20027"/>
          <a:stretch>
            <a:fillRect/>
          </a:stretch>
        </p:blipFill>
        <p:spPr bwMode="auto">
          <a:xfrm>
            <a:off x="4963382" y="2276872"/>
            <a:ext cx="3723418" cy="260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8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7D2F9AB0-7D5F-4FD7-A1B6-8FE4D32B758F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B609C07F-A2BB-477D-B6E9-3283FBC0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1FFE8-4D4A-4F4A-A159-B6A71120C52A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766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79454E7-CCD6-9E5E-ACEE-8214B99B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08" y="260648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Ćwiczenia – Zakłady Dużego Ryzyka powstania poważanej awarii przemysłowej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C93AA2FF-D846-ED57-D2D9-2B20F41B4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648"/>
            <a:ext cx="5009238" cy="3345235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570B3CEA-D148-D3D0-99ED-F6EA199B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706FB7F8-3FE9-48B4-DF80-545704965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52" y="4229321"/>
            <a:ext cx="5832648" cy="262867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633453C-AF0D-21D6-57E9-ECC65CC6F73B}"/>
              </a:ext>
            </a:extLst>
          </p:cNvPr>
          <p:cNvSpPr txBox="1"/>
          <p:nvPr/>
        </p:nvSpPr>
        <p:spPr>
          <a:xfrm>
            <a:off x="323528" y="6400412"/>
            <a:ext cx="1875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FD76FBC2-0606-DA70-EC73-A4A28F394864}"/>
              </a:ext>
            </a:extLst>
          </p:cNvPr>
          <p:cNvSpPr txBox="1"/>
          <p:nvPr/>
        </p:nvSpPr>
        <p:spPr>
          <a:xfrm>
            <a:off x="5436096" y="2712065"/>
            <a:ext cx="1800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Polski Gaz S.A.</a:t>
            </a:r>
          </a:p>
        </p:txBody>
      </p:sp>
    </p:spTree>
    <p:extLst>
      <p:ext uri="{BB962C8B-B14F-4D97-AF65-F5344CB8AC3E}">
        <p14:creationId xmlns:p14="http://schemas.microsoft.com/office/powerpoint/2010/main" val="2105535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54A7AB99-0C4C-36FD-C870-9639084F3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17" b="17477"/>
          <a:stretch/>
        </p:blipFill>
        <p:spPr>
          <a:xfrm>
            <a:off x="0" y="4378998"/>
            <a:ext cx="3885694" cy="2366837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0856AFAC-5254-227A-A8D2-8A21C67B1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21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43CBC94B-F03C-39C5-F0A6-FE6FB0DD88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4945"/>
          <a:stretch/>
        </p:blipFill>
        <p:spPr>
          <a:xfrm>
            <a:off x="4024880" y="2276872"/>
            <a:ext cx="5056640" cy="395533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6F3A4CDE-81D2-BA2B-D1AA-0143CE50D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40468"/>
            <a:ext cx="3885694" cy="2580797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xmlns="" id="{041D3C81-2127-BB04-157A-5DCA274F9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Ćwiczenia – Zakłady Dużego Ryzyka powstania poważanej awarii przemysłowej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79626C0-C7D8-E311-EE72-E09F4D95D574}"/>
              </a:ext>
            </a:extLst>
          </p:cNvPr>
          <p:cNvSpPr txBox="1"/>
          <p:nvPr/>
        </p:nvSpPr>
        <p:spPr>
          <a:xfrm>
            <a:off x="4267200" y="638264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15677B1E-18FD-E5E3-D8FF-ECE5220C0BF4}"/>
              </a:ext>
            </a:extLst>
          </p:cNvPr>
          <p:cNvSpPr txBox="1"/>
          <p:nvPr/>
        </p:nvSpPr>
        <p:spPr>
          <a:xfrm>
            <a:off x="4267200" y="1568067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Brenntag</a:t>
            </a:r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Polska Sp. z o.o. </a:t>
            </a:r>
          </a:p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Magazyn Centralny w Górze Kalwarii.</a:t>
            </a:r>
          </a:p>
        </p:txBody>
      </p:sp>
    </p:spTree>
    <p:extLst>
      <p:ext uri="{BB962C8B-B14F-4D97-AF65-F5344CB8AC3E}">
        <p14:creationId xmlns:p14="http://schemas.microsoft.com/office/powerpoint/2010/main" val="1531951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9A271A75-37D1-2202-294B-0C319B79A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" y="1435527"/>
            <a:ext cx="4519242" cy="3001586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C55171BF-F155-390C-68CD-FEE67B64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D80B3C5F-926B-A507-ABF7-2A86B826C5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9" t="19173" r="31412" b="28658"/>
          <a:stretch/>
        </p:blipFill>
        <p:spPr>
          <a:xfrm>
            <a:off x="4620526" y="3212976"/>
            <a:ext cx="4523474" cy="3645024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xmlns="" id="{2D09D9E6-3617-2FAC-C805-F0AE95DAD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Ćwiczenia – Zakłady Dużego Ryzyka powstania poważanej awarii przemysłowej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8FCF745-9537-AD18-EF09-1821955D3236}"/>
              </a:ext>
            </a:extLst>
          </p:cNvPr>
          <p:cNvSpPr txBox="1"/>
          <p:nvPr/>
        </p:nvSpPr>
        <p:spPr>
          <a:xfrm>
            <a:off x="304801" y="6385964"/>
            <a:ext cx="18189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</p:spTree>
    <p:extLst>
      <p:ext uri="{BB962C8B-B14F-4D97-AF65-F5344CB8AC3E}">
        <p14:creationId xmlns:p14="http://schemas.microsoft.com/office/powerpoint/2010/main" val="2117844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CA21A38-CAE5-4458-9026-D631235A3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45" y="76118"/>
            <a:ext cx="8893820" cy="612884"/>
          </a:xfrm>
        </p:spPr>
        <p:txBody>
          <a:bodyPr>
            <a:noAutofit/>
          </a:bodyPr>
          <a:lstStyle/>
          <a:p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+mn-ea"/>
                <a:cs typeface="Calibri Light" pitchFamily="34" charset="0"/>
              </a:rPr>
              <a:t>Ewakuacje w szkołach - ćwiczenia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DBAFD26B-38C2-40A5-83D2-5589D541855A}"/>
              </a:ext>
            </a:extLst>
          </p:cNvPr>
          <p:cNvSpPr txBox="1"/>
          <p:nvPr/>
        </p:nvSpPr>
        <p:spPr>
          <a:xfrm rot="16200000">
            <a:off x="7668927" y="1905305"/>
            <a:ext cx="1758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787D4F34-C927-438C-B50F-2AFB5162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23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613BEC06-6211-E6BC-16B6-0EBA3C1F74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5" y="689002"/>
            <a:ext cx="4173803" cy="313396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4ADED942-B5A7-991B-DA03-ECF5CA2571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82" y="3677450"/>
            <a:ext cx="3926459" cy="294824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AD732320-2BC9-A1DE-DCD8-0DD9A57F27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87" y="696276"/>
            <a:ext cx="3702636" cy="278018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7DA12E7E-C19D-80C3-C748-B7B829C56F0A}"/>
              </a:ext>
            </a:extLst>
          </p:cNvPr>
          <p:cNvSpPr txBox="1"/>
          <p:nvPr/>
        </p:nvSpPr>
        <p:spPr>
          <a:xfrm>
            <a:off x="182914" y="4451671"/>
            <a:ext cx="4237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Uczestnictwo przedstawicieli KP PSP w Piasecznie podczas ćwiczeń z ewakuacji w szkołach na terenie powiatu.</a:t>
            </a:r>
          </a:p>
        </p:txBody>
      </p:sp>
    </p:spTree>
    <p:extLst>
      <p:ext uri="{BB962C8B-B14F-4D97-AF65-F5344CB8AC3E}">
        <p14:creationId xmlns:p14="http://schemas.microsoft.com/office/powerpoint/2010/main" val="2810796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ED367D8-2961-4D80-98AE-BFC59A058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03612"/>
            <a:ext cx="3563889" cy="458188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541F84D-52C4-49C3-A88C-398B38F6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792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+mn-ea"/>
                <a:cs typeface="Calibri Light" pitchFamily="34" charset="0"/>
              </a:rPr>
              <a:t>Szkolenia strażaków ratowników OSP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785C67E-434C-40E7-B3D1-0EB3170E4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97" y="1378259"/>
            <a:ext cx="8467551" cy="3109995"/>
          </a:xfrm>
        </p:spPr>
        <p:txBody>
          <a:bodyPr/>
          <a:lstStyle/>
          <a:p>
            <a:pPr marL="0" indent="0">
              <a:buNone/>
            </a:pP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 2023 r. zrealizowano: </a:t>
            </a:r>
          </a:p>
          <a:p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2 szkolenia podstawowe dla strażaków ratowników OSP – </a:t>
            </a:r>
            <a:r>
              <a:rPr lang="pl-PL" sz="28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34</a:t>
            </a:r>
            <a:r>
              <a:rPr lang="pl-P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strażaków</a:t>
            </a:r>
            <a:endParaRPr 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pl-PL" b="1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79D3CFB-145F-4934-96E6-8C54D732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24</a:t>
            </a:fld>
            <a:endParaRPr lang="pl-PL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4405376C-AB28-4A3D-AD9C-71A21D50733F}"/>
              </a:ext>
            </a:extLst>
          </p:cNvPr>
          <p:cNvCxnSpPr/>
          <p:nvPr/>
        </p:nvCxnSpPr>
        <p:spPr>
          <a:xfrm>
            <a:off x="0" y="302511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876DD1-DBAA-4071-AD99-DC4072808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44410A6D-EF4D-4A8E-BC6C-D2916029C5F2}"/>
              </a:ext>
            </a:extLst>
          </p:cNvPr>
          <p:cNvSpPr txBox="1"/>
          <p:nvPr/>
        </p:nvSpPr>
        <p:spPr>
          <a:xfrm>
            <a:off x="683568" y="57912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37766831-FA2C-9E58-7D82-AB67986D9B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8" y="3252892"/>
            <a:ext cx="4443474" cy="333260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CF6BFBFA-D579-D346-4C45-6C7607D79C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43" y="3252893"/>
            <a:ext cx="4266285" cy="319971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DCDFF431-64EF-3F56-42F3-B54FA25B3F33}"/>
              </a:ext>
            </a:extLst>
          </p:cNvPr>
          <p:cNvSpPr txBox="1"/>
          <p:nvPr/>
        </p:nvSpPr>
        <p:spPr>
          <a:xfrm>
            <a:off x="6553200" y="6574181"/>
            <a:ext cx="1758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</p:spTree>
    <p:extLst>
      <p:ext uri="{BB962C8B-B14F-4D97-AF65-F5344CB8AC3E}">
        <p14:creationId xmlns:p14="http://schemas.microsoft.com/office/powerpoint/2010/main" val="910929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95536" y="1233112"/>
            <a:ext cx="8389689" cy="548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 2023 roku samochody służbowe przejechały łącznie –82600km (w 2022r- 76 600 km), zużyto łącznie 25477 litrów ON i 657 litrów Pb (w 2022r.- 24827 litrów ON oraz 1119 litrów PB)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endParaRPr lang="pl-PL" altLang="pl-PL" sz="8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Wiek samochodów służbowych przedstawia się następująco (rok produkcji):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Samochód GBA 3/32 Scania – 2016 r.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Samochód GCBA 5/32 Scania – 2021 r.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Samochód GCBA 9,5/60 MAN – 2008 r.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Samochód SRT Scania – 2019 r.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Samochód SD 30 MAN – 2020 r.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Samochód </a:t>
            </a:r>
            <a:r>
              <a:rPr lang="pl-PL" altLang="pl-PL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SLKw</a:t>
            </a: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VW T6 – 2020 r.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Samochód </a:t>
            </a:r>
            <a:r>
              <a:rPr lang="pl-PL" altLang="pl-PL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SLBus</a:t>
            </a: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VW CARAVELLA – 2015 r.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Samochód SLRR NISSAN PATHFINDER – 2008 r.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Samochód </a:t>
            </a:r>
            <a:r>
              <a:rPr lang="pl-PL" altLang="pl-PL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SLOp</a:t>
            </a: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SUBARU FORESTER – 2009 r.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Samochód SLRR Toyota </a:t>
            </a:r>
            <a:r>
              <a:rPr lang="pl-PL" altLang="pl-PL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Hilux</a:t>
            </a: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2022 r.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Pojazd QUAD </a:t>
            </a:r>
            <a:r>
              <a:rPr lang="pl-PL" altLang="pl-PL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Polaris</a:t>
            </a: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- 2014 r.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altLang="pl-PL" sz="9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Wyeksploatowany samochód GCBA 5/40 MAN z 2006 r. przekazano do OSP Czaplin.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Samochód </a:t>
            </a:r>
            <a:r>
              <a:rPr lang="pl-PL" altLang="pl-PL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SLOp</a:t>
            </a: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GOLF 5 KOMBI z 2007 r. przekazano do KW PSP w Warszawie.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Łódź Texas z przyczepą – przekazano do KP PSP Ciechanów.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8C19C387-5464-41A7-94C6-725883F58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631" y="648487"/>
            <a:ext cx="6408737" cy="5762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l-PL" altLang="pl-PL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Logistyka</a:t>
            </a:r>
            <a:endParaRPr lang="en-GB" altLang="pl-PL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cxnSp>
        <p:nvCxnSpPr>
          <p:cNvPr id="5" name="Łącznik prosty 4"/>
          <p:cNvCxnSpPr/>
          <p:nvPr/>
        </p:nvCxnSpPr>
        <p:spPr>
          <a:xfrm>
            <a:off x="0" y="302511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CC411351-8EB9-4427-AC01-EAD0F8472584}"/>
              </a:ext>
            </a:extLst>
          </p:cNvPr>
          <p:cNvSpPr txBox="1"/>
          <p:nvPr/>
        </p:nvSpPr>
        <p:spPr>
          <a:xfrm>
            <a:off x="683568" y="57912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1682184D-DEDF-464B-8CE9-5B342BB2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73093-838F-4439-ABEB-BFBA81EB265C}" type="slidenum">
              <a:rPr lang="pl-PL" altLang="pl-PL" sz="1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25</a:t>
            </a:fld>
            <a:endParaRPr lang="pl-PL" altLang="pl-PL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advTm="3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95536" y="1340768"/>
            <a:ext cx="838968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 2023 roku pozyskano: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agregat oddymiający SUPERVAC z funkcją generatora piany, </a:t>
            </a: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wartość 49 899 zł – środki finansowe z Gminy Góra Kalwaria;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szt. agregatów prądotwórczych GRUPEL GR3000 o wartości łącznej 9 190 zł </a:t>
            </a: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pl-PL" sz="2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otrzymano z KW PSP w Warszawie, </a:t>
            </a:r>
          </a:p>
          <a:p>
            <a:pPr algn="just"/>
            <a:endParaRPr lang="pl-PL" altLang="pl-PL" dirty="0"/>
          </a:p>
          <a:p>
            <a:pPr algn="just"/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Wyposażenie osobiste dla strażaków PSP, w tym m.in.: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rękawice specjalne – 15 par;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rękawice techniczne – 60 par;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kominiarki niepalne – 10 szt.;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ubrania koszarowe – 25 </a:t>
            </a:r>
            <a:r>
              <a:rPr lang="pl-PL" altLang="pl-P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kpl</a:t>
            </a: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.;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koszulki letnie – 70 szt.;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ubrania służbowe, żółte wg nowego wzoru – 28 </a:t>
            </a:r>
            <a:r>
              <a:rPr lang="pl-PL" altLang="pl-P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kpl</a:t>
            </a: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. otrzymano z KW PSP w Warszawie;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buty służbowe wg nowego wzoru – 14 pary.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altLang="pl-PL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8C19C387-5464-41A7-94C6-725883F58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548680"/>
            <a:ext cx="6408737" cy="5762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pl-PL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cxnSp>
        <p:nvCxnSpPr>
          <p:cNvPr id="5" name="Łącznik prosty 4"/>
          <p:cNvCxnSpPr/>
          <p:nvPr/>
        </p:nvCxnSpPr>
        <p:spPr>
          <a:xfrm>
            <a:off x="0" y="302511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CC411351-8EB9-4427-AC01-EAD0F8472584}"/>
              </a:ext>
            </a:extLst>
          </p:cNvPr>
          <p:cNvSpPr txBox="1"/>
          <p:nvPr/>
        </p:nvSpPr>
        <p:spPr>
          <a:xfrm>
            <a:off x="683568" y="57912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1682184D-DEDF-464B-8CE9-5B342BB2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73093-838F-4439-ABEB-BFBA81EB265C}" type="slidenum">
              <a:rPr lang="pl-PL" altLang="pl-PL" sz="1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26</a:t>
            </a:fld>
            <a:endParaRPr lang="pl-PL" altLang="pl-PL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xmlns="" id="{71F03933-1110-6DF7-655F-4AE57788A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631" y="648487"/>
            <a:ext cx="6408737" cy="5762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l-PL" altLang="pl-PL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Logistyka</a:t>
            </a:r>
            <a:endParaRPr lang="en-GB" altLang="pl-PL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56776"/>
      </p:ext>
    </p:extLst>
  </p:cSld>
  <p:clrMapOvr>
    <a:masterClrMapping/>
  </p:clrMapOvr>
  <p:transition advTm="3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611188" y="4500563"/>
            <a:ext cx="7993062" cy="2444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228528" tIns="0" rIns="0" bIns="0" anchor="ctr">
            <a:spAutoFit/>
          </a:bodyPr>
          <a:lstStyle/>
          <a:p>
            <a:pPr indent="571500" algn="ctr">
              <a:tabLst>
                <a:tab pos="228600" algn="l"/>
              </a:tabLst>
            </a:pPr>
            <a:endParaRPr lang="pl-PL" altLang="pl-PL" sz="1600"/>
          </a:p>
        </p:txBody>
      </p:sp>
      <p:sp>
        <p:nvSpPr>
          <p:cNvPr id="3076" name="Prostokąt 2"/>
          <p:cNvSpPr>
            <a:spLocks noChangeArrowheads="1"/>
          </p:cNvSpPr>
          <p:nvPr/>
        </p:nvSpPr>
        <p:spPr bwMode="auto">
          <a:xfrm>
            <a:off x="323528" y="1488043"/>
            <a:ext cx="8496944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altLang="pl-PL" sz="2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Zamówienia publiczne w 2023 r.</a:t>
            </a:r>
            <a:r>
              <a:rPr lang="pl-PL" alt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przeprowadzono w ramach środków od Starostwa Powiatowego w Piasecznie przetarg krajowy pn. „Modernizacja budynku Komendy Powiatowej PSP Piasecznie” w zakresie instalacji kanalizacyjnej, ciepłej i zimnej wody, wewnętrznej sieci hydrantowej, przyłącza wodociągowego wraz z pracami wykończeniowymi i wymianą wyposażenia. Przetarg unieważniono ze względu na zbyt wysoką ofertę w stosunku do posiadanych środków na ten cel. Planowane jest wznowienie tej modernizacji w 2024 roku. Wystąpiono do Starosty z odpowiednim wnioskiem.</a:t>
            </a:r>
          </a:p>
          <a:p>
            <a:pPr algn="just">
              <a:spcBef>
                <a:spcPct val="0"/>
              </a:spcBef>
            </a:pPr>
            <a:endParaRPr lang="pl-PL" alt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przeprowadzono przetarg na zakup 5 000 litrów oleju napędowego arktycznego.</a:t>
            </a:r>
          </a:p>
          <a:p>
            <a:pPr algn="just">
              <a:spcBef>
                <a:spcPct val="0"/>
              </a:spcBef>
            </a:pPr>
            <a:endParaRPr lang="pl-PL" alt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przeprowadzono procedurę zapytania o cenę i zakupu dla kwot poniżej 130 000 zł </a:t>
            </a:r>
            <a:b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w postępowaniu „zakup i montaż instalacji fotowoltaicznej na dachu budynku KP PSP </a:t>
            </a:r>
            <a:b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w Piasecznie”. Wartość zadania wyniosła 119 310 zł, z czego 60 000 zł to środki finansowe ze Starostwa Powiatowego w Piasecznie oraz 59 310 zł to środki z </a:t>
            </a:r>
            <a:r>
              <a:rPr lang="pl-PL" altLang="pl-P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WFOŚiGW</a:t>
            </a: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. Moc instalacji to 24 </a:t>
            </a:r>
            <a:r>
              <a:rPr lang="pl-PL" altLang="pl-P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kW.</a:t>
            </a:r>
            <a:endParaRPr lang="pl-PL" alt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8C19C387-5464-41A7-94C6-725883F58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548680"/>
            <a:ext cx="6408737" cy="5762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l-PL" altLang="pl-PL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Logistyka</a:t>
            </a:r>
            <a:endParaRPr lang="en-GB" altLang="pl-PL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2FBA7442-6FFC-4944-A52F-A3100C296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73093-838F-4439-ABEB-BFBA81EB265C}" type="slidenum">
              <a:rPr lang="pl-PL" altLang="pl-PL" sz="1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27</a:t>
            </a:fld>
            <a:endParaRPr lang="pl-PL" altLang="pl-PL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FB90EF3B-15BE-4C17-B1B9-D53DCC926CE4}"/>
              </a:ext>
            </a:extLst>
          </p:cNvPr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80AA6351-9FC4-41FE-8F6A-28EE55500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B3CA71BE-50B0-482A-A55A-4FE9758872B0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</p:spTree>
  </p:cSld>
  <p:clrMapOvr>
    <a:masterClrMapping/>
  </p:clrMapOvr>
  <p:transition advTm="3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cxnSp>
        <p:nvCxnSpPr>
          <p:cNvPr id="6" name="Łącznik prosty 5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8C19C387-5464-41A7-94C6-725883F58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548680"/>
            <a:ext cx="6408737" cy="5762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l-PL" altLang="pl-PL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Logistyka</a:t>
            </a:r>
            <a:endParaRPr lang="en-GB" altLang="pl-PL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144FA204-3F33-4634-815C-54CBA448384C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B9B0404-C4FB-4F8B-8F1A-11C99D55B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361413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pl-PL" altLang="pl-PL" sz="24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 2023 roku jednostki Ochotniczych Straży Pożarnych z terenu powiatu piaseczyńskiego otrzymały następujące dotacje:</a:t>
            </a:r>
          </a:p>
          <a:p>
            <a:pPr>
              <a:buFontTx/>
              <a:buNone/>
              <a:defRPr/>
            </a:pPr>
            <a:endParaRPr lang="pl-PL" altLang="pl-PL" sz="24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Dotacje KSRG : 164 769,00 zł;</a:t>
            </a:r>
          </a:p>
          <a:p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Dotacje MSWiA: 128 587,00 zł;</a:t>
            </a:r>
          </a:p>
          <a:p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Dotacje na zakupy dla MDP: 80 916,00 zł;</a:t>
            </a:r>
          </a:p>
          <a:p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Dotacje na obozy i wyjazdy dla MDP: 137 500,00 zł;</a:t>
            </a:r>
          </a:p>
          <a:p>
            <a:pPr marL="0" indent="0" algn="just">
              <a:buNone/>
            </a:pPr>
            <a:endParaRPr lang="pl-PL" sz="20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pl-PL" sz="20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pl-PL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C674652C-B3F7-4FB7-AC5A-6C2B9A1E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73093-838F-4439-ABEB-BFBA81EB265C}" type="slidenum">
              <a:rPr lang="pl-PL" altLang="pl-PL" sz="1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28</a:t>
            </a:fld>
            <a:endParaRPr lang="pl-PL" altLang="pl-PL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76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3076" name="Prostokąt 2"/>
          <p:cNvSpPr>
            <a:spLocks noChangeArrowheads="1"/>
          </p:cNvSpPr>
          <p:nvPr/>
        </p:nvSpPr>
        <p:spPr bwMode="auto">
          <a:xfrm>
            <a:off x="395536" y="1397094"/>
            <a:ext cx="83529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pl-PL" sz="2800" i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Zakupione nowe samochody w OSP w 2023 r.</a:t>
            </a:r>
            <a:endParaRPr lang="pl-PL" altLang="pl-PL" sz="2800" b="1" dirty="0">
              <a:solidFill>
                <a:srgbClr val="C00000"/>
              </a:solidFill>
              <a:latin typeface="Calibri Light" panose="020F0302020204030204" pitchFamily="34" charset="0"/>
              <a:cs typeface="Calibri Light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8C19C387-5464-41A7-94C6-725883F58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548680"/>
            <a:ext cx="6408737" cy="5762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anchor="ctr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l-PL" altLang="pl-PL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Logistyka</a:t>
            </a:r>
            <a:endParaRPr lang="en-GB" altLang="pl-PL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2FBA7442-6FFC-4944-A52F-A3100C296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73093-838F-4439-ABEB-BFBA81EB265C}" type="slidenum">
              <a:rPr lang="pl-PL" altLang="pl-PL" sz="1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29</a:t>
            </a:fld>
            <a:endParaRPr lang="pl-PL" altLang="pl-PL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FB90EF3B-15BE-4C17-B1B9-D53DCC926CE4}"/>
              </a:ext>
            </a:extLst>
          </p:cNvPr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80AA6351-9FC4-41FE-8F6A-28EE55500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B3CA71BE-50B0-482A-A55A-4FE9758872B0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C090DE3-AD08-B6CD-1975-3E77CF648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26" y="2147886"/>
            <a:ext cx="8522947" cy="2962913"/>
          </a:xfrm>
          <a:prstGeom prst="rect">
            <a:avLst/>
          </a:prstGeom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B593AD68-C026-0CB0-B9F4-BA5C968D8CFF}"/>
              </a:ext>
            </a:extLst>
          </p:cNvPr>
          <p:cNvCxnSpPr>
            <a:cxnSpLocks/>
          </p:cNvCxnSpPr>
          <p:nvPr/>
        </p:nvCxnSpPr>
        <p:spPr>
          <a:xfrm>
            <a:off x="7668369" y="4293096"/>
            <a:ext cx="0" cy="720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/>
          </a:bodyPr>
          <a:lstStyle/>
          <a:p>
            <a:r>
              <a:rPr lang="pl-PL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 </a:t>
            </a:r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Zagrożenia na terenie powiatu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40768"/>
            <a:ext cx="8386864" cy="504838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pl-PL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Zagrożenie ze strony zakładów dużego ryzyka wystąpienia poważnej awarii przemysłowej:</a:t>
            </a:r>
          </a:p>
          <a:p>
            <a:pPr lvl="1"/>
            <a:r>
              <a:rPr lang="pl-PL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Brenntag</a:t>
            </a:r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Polska Sp. z o.o. 05-530 Góra Kalwaria ul. Towarowa 6, </a:t>
            </a:r>
          </a:p>
          <a:p>
            <a:pPr lvl="1"/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Polski Gaz S.A. - 05-530 Góra Kalwaria ul. Adamowicza 1, 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które wraz z zakładem: </a:t>
            </a:r>
          </a:p>
          <a:p>
            <a:pPr lvl="1" algn="just">
              <a:lnSpc>
                <a:spcPct val="115000"/>
              </a:lnSpc>
            </a:pPr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Grupa </a:t>
            </a:r>
            <a:r>
              <a:rPr lang="pl-PL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Inco</a:t>
            </a:r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S.A. Zakład produkcyjny w Górze Kalwarii 05-530 Góra Kalwaria ul. Towarowa 8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tworzą grupę zakładów stwarzających ryzyko wystąpienia awarii przemysłowej, których zlokalizowanie względem siebie może spowodować efekt domina (może zwiększyć prawdopodobieństwo wystąpienia awarii przemysłowej i pogłębić jej skutki);</a:t>
            </a:r>
          </a:p>
          <a:p>
            <a:pPr>
              <a:lnSpc>
                <a:spcPct val="150000"/>
              </a:lnSpc>
            </a:pPr>
            <a:r>
              <a:rPr lang="pl-PL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Inne zakłady przemysłowe: </a:t>
            </a:r>
            <a:r>
              <a:rPr lang="pl-PL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pl-PL" sz="14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DOHLER w Tarczynie </a:t>
            </a:r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(amoniak);</a:t>
            </a:r>
            <a:r>
              <a:rPr lang="pl-PL" sz="14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pl-PL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Zagrożenie dużymi pożarami obiektów wielkopowierzchniowych </a:t>
            </a:r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- Centra Handlowe w Wólce Kosowskiej,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gm. Lesznowola, o łącznej powierzchni ok. 150 tys. m</a:t>
            </a:r>
            <a:r>
              <a:rPr lang="pl-PL" sz="14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zabudowy.  Centrum handlowe AUCHAN w Piasecznie, Centra magazynowe w </a:t>
            </a:r>
            <a:r>
              <a:rPr lang="pl-PL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Łubnej</a:t>
            </a:r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;</a:t>
            </a:r>
          </a:p>
          <a:p>
            <a:pPr marL="0" indent="0">
              <a:lnSpc>
                <a:spcPct val="150000"/>
              </a:lnSpc>
            </a:pPr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</a:t>
            </a:r>
            <a:r>
              <a:rPr lang="pl-PL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Zagrożenia wynikające z dużego natężenia ruchu na drogach przebiegających przez teren powiatu</a:t>
            </a:r>
            <a:r>
              <a:rPr lang="pl-PL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DK7, DK50, DK79, DW721 DW724. Znaczna ilość zdarzeń na drogach, szczególnie DK50 i DK7;</a:t>
            </a:r>
          </a:p>
          <a:p>
            <a:pPr>
              <a:lnSpc>
                <a:spcPct val="150000"/>
              </a:lnSpc>
            </a:pPr>
            <a:r>
              <a:rPr lang="pl-PL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Zagrożenia ze strony transportu materiałów niebezpiecznych na drogach krajowych i wojewódzkich;</a:t>
            </a:r>
          </a:p>
          <a:p>
            <a:pPr>
              <a:lnSpc>
                <a:spcPct val="150000"/>
              </a:lnSpc>
            </a:pPr>
            <a:r>
              <a:rPr lang="pl-PL" sz="1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Zagrożenia ze strony nielegalnych składowisk odpadów niebezpiecznych.</a:t>
            </a:r>
          </a:p>
          <a:p>
            <a:pPr>
              <a:lnSpc>
                <a:spcPct val="150000"/>
              </a:lnSpc>
            </a:pPr>
            <a:endParaRPr lang="pl-PL" sz="1400" dirty="0"/>
          </a:p>
          <a:p>
            <a:pPr>
              <a:buNone/>
            </a:pPr>
            <a:endParaRPr lang="pl-PL" sz="14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E406D1C0-C540-41BB-AD40-ED30D4507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l-PL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D4195DDB-4A42-4D4B-98C5-EEBBEEF56352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CDF76B64-F72E-4762-93AF-E926BB15F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1746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1146132" y="805799"/>
            <a:ext cx="6964471" cy="43204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3200" b="1" i="1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Działalność kontrolno-rozpoznawcza</a:t>
            </a:r>
            <a:endParaRPr lang="pl-PL" sz="3200" i="1" dirty="0">
              <a:ln w="635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259632" y="1500504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pl-PL" sz="14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Zgodnie z art. 23 ustawy o Państwowej Straży Pożarnej w celu rozpoznawania zagrożeń, realizacji nadzoru nad przestrzeganiem przepisów przeciwpożarowych oraz przygotowania do działań ratowniczych, Komenda Powiatowa Państwowej Straży Pożarnej w Piasecznie przeprowadziła w 2023 r. czynności kontrolno-rozpoznawcze, głównie na podstawie: 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1428772" y="2847432"/>
            <a:ext cx="6480720" cy="570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 kern="0">
              <a:solidFill>
                <a:sysClr val="windowText" lastClr="000000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1619672" y="2995417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685800">
              <a:buFont typeface="+mj-lt"/>
              <a:buAutoNum type="arabicPeriod"/>
            </a:pPr>
            <a:r>
              <a:rPr lang="pl-PL" sz="14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Rocznego planu czynności kontrolno-rozpoznawczych –22 kontrole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1428772" y="3649415"/>
            <a:ext cx="6480720" cy="5889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 kern="0">
              <a:solidFill>
                <a:sysClr val="windowText" lastClr="000000"/>
              </a:solidFill>
            </a:endParaRPr>
          </a:p>
        </p:txBody>
      </p:sp>
      <p:sp>
        <p:nvSpPr>
          <p:cNvPr id="20" name="Prostokąt zaokrąglony 19"/>
          <p:cNvSpPr/>
          <p:nvPr/>
        </p:nvSpPr>
        <p:spPr>
          <a:xfrm>
            <a:off x="1428772" y="4516085"/>
            <a:ext cx="6480719" cy="5889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 kern="0">
              <a:solidFill>
                <a:sysClr val="windowText" lastClr="000000"/>
              </a:solidFill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1619673" y="3684315"/>
            <a:ext cx="583264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28600" indent="-228600" defTabSz="685800">
              <a:buFont typeface="+mj-lt"/>
              <a:buAutoNum type="arabicPeriod" startAt="2"/>
            </a:pPr>
            <a:r>
              <a:rPr lang="pl-PL" sz="14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Zgłoszeń obiektów, dla których przepisy prawa wymagają wydania przez organy Państwowej Straży Pożarnej opinii – 35 kontroli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1619672" y="4548944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685800">
              <a:buFont typeface="+mj-lt"/>
              <a:buAutoNum type="arabicPeriod" startAt="3"/>
            </a:pPr>
            <a:r>
              <a:rPr lang="pl-PL" sz="14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Zgłoszenia budynków do odbioru zgodnie z art. 56 Prawa budowlanego – 74 kontrole</a:t>
            </a:r>
          </a:p>
        </p:txBody>
      </p:sp>
      <p:cxnSp>
        <p:nvCxnSpPr>
          <p:cNvPr id="11" name="Łącznik prosty 10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4BD13C9F-9014-4EBC-B790-04D8C284A564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CF4E5258-2D51-4062-8561-EDD50D5A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1FFE8-4D4A-4F4A-A159-B6A71120C52A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472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4" cstate="print"/>
          <a:srcRect l="4020" t="38574" r="2049" b="3205"/>
          <a:stretch>
            <a:fillRect/>
          </a:stretch>
        </p:blipFill>
        <p:spPr bwMode="auto">
          <a:xfrm>
            <a:off x="1662719" y="2411257"/>
            <a:ext cx="5818561" cy="384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141467" y="1436357"/>
            <a:ext cx="7200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Podstawowa działalność kontrolno - rozpoznawcza realizowana była </a:t>
            </a:r>
          </a:p>
          <a:p>
            <a:pPr algn="ctr"/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 następujących grupach obiektów: 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A71AA110-084D-4570-BBFE-9719A448A8F2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D488C1B3-1B9D-4E7F-A954-BB277E33B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1FFE8-4D4A-4F4A-A159-B6A71120C52A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xmlns="" id="{70334576-B8FD-1889-2570-0375204ADCF5}"/>
              </a:ext>
            </a:extLst>
          </p:cNvPr>
          <p:cNvSpPr txBox="1">
            <a:spLocks/>
          </p:cNvSpPr>
          <p:nvPr/>
        </p:nvSpPr>
        <p:spPr>
          <a:xfrm>
            <a:off x="1259632" y="785275"/>
            <a:ext cx="6964471" cy="43204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3200" b="1" i="1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Działalność kontrolno-rozpoznawcza</a:t>
            </a:r>
            <a:endParaRPr lang="pl-PL" sz="3200" i="1" dirty="0">
              <a:ln w="635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853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cxnSp>
        <p:nvCxnSpPr>
          <p:cNvPr id="27" name="Łącznik prosty 26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Prostokąt 54">
            <a:extLst>
              <a:ext uri="{FF2B5EF4-FFF2-40B4-BE49-F238E27FC236}">
                <a16:creationId xmlns:a16="http://schemas.microsoft.com/office/drawing/2014/main" xmlns="" id="{4D099747-1FF6-48F6-83DF-A7710BCCC7E9}"/>
              </a:ext>
            </a:extLst>
          </p:cNvPr>
          <p:cNvSpPr/>
          <p:nvPr/>
        </p:nvSpPr>
        <p:spPr>
          <a:xfrm>
            <a:off x="3419872" y="2996950"/>
            <a:ext cx="3942438" cy="3780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Obiekty zamieszkania zbiorowego</a:t>
            </a:r>
          </a:p>
        </p:txBody>
      </p:sp>
      <p:sp>
        <p:nvSpPr>
          <p:cNvPr id="79" name="Prostokąt zaokrąglony 56">
            <a:extLst>
              <a:ext uri="{FF2B5EF4-FFF2-40B4-BE49-F238E27FC236}">
                <a16:creationId xmlns:a16="http://schemas.microsoft.com/office/drawing/2014/main" xmlns="" id="{4AD5C533-1DB1-4297-98C7-0D9315E7FEA6}"/>
              </a:ext>
            </a:extLst>
          </p:cNvPr>
          <p:cNvSpPr/>
          <p:nvPr/>
        </p:nvSpPr>
        <p:spPr>
          <a:xfrm>
            <a:off x="1583667" y="1808818"/>
            <a:ext cx="5886654" cy="48605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l-PL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0" name="pole tekstowe 79">
            <a:extLst>
              <a:ext uri="{FF2B5EF4-FFF2-40B4-BE49-F238E27FC236}">
                <a16:creationId xmlns:a16="http://schemas.microsoft.com/office/drawing/2014/main" xmlns="" id="{FB3133F9-0343-444B-8240-3412664C0C0F}"/>
              </a:ext>
            </a:extLst>
          </p:cNvPr>
          <p:cNvSpPr txBox="1"/>
          <p:nvPr/>
        </p:nvSpPr>
        <p:spPr>
          <a:xfrm>
            <a:off x="1691680" y="1916832"/>
            <a:ext cx="567063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Rok 2023 – łączna liczba skontrolowanych obiektów: 155, w tym:</a:t>
            </a:r>
          </a:p>
        </p:txBody>
      </p:sp>
      <p:sp>
        <p:nvSpPr>
          <p:cNvPr id="81" name="Prostokąt zaokrąglony 58">
            <a:extLst>
              <a:ext uri="{FF2B5EF4-FFF2-40B4-BE49-F238E27FC236}">
                <a16:creationId xmlns:a16="http://schemas.microsoft.com/office/drawing/2014/main" xmlns="" id="{32ABF508-2200-43E0-A0EA-627250148B06}"/>
              </a:ext>
            </a:extLst>
          </p:cNvPr>
          <p:cNvSpPr/>
          <p:nvPr/>
        </p:nvSpPr>
        <p:spPr>
          <a:xfrm>
            <a:off x="1691679" y="2942944"/>
            <a:ext cx="1728192" cy="486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l-PL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2" name="pole tekstowe 81">
            <a:extLst>
              <a:ext uri="{FF2B5EF4-FFF2-40B4-BE49-F238E27FC236}">
                <a16:creationId xmlns:a16="http://schemas.microsoft.com/office/drawing/2014/main" xmlns="" id="{D5A2E152-4DD3-4D6E-AEA5-59B9330F4B34}"/>
              </a:ext>
            </a:extLst>
          </p:cNvPr>
          <p:cNvSpPr txBox="1"/>
          <p:nvPr/>
        </p:nvSpPr>
        <p:spPr>
          <a:xfrm>
            <a:off x="2015715" y="3043987"/>
            <a:ext cx="108012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8</a:t>
            </a:r>
          </a:p>
        </p:txBody>
      </p:sp>
      <p:sp>
        <p:nvSpPr>
          <p:cNvPr id="83" name="Prostokąt 82">
            <a:extLst>
              <a:ext uri="{FF2B5EF4-FFF2-40B4-BE49-F238E27FC236}">
                <a16:creationId xmlns:a16="http://schemas.microsoft.com/office/drawing/2014/main" xmlns="" id="{C31A33DF-AD4C-420F-84A8-479A578118E4}"/>
              </a:ext>
            </a:extLst>
          </p:cNvPr>
          <p:cNvSpPr/>
          <p:nvPr/>
        </p:nvSpPr>
        <p:spPr>
          <a:xfrm>
            <a:off x="3419872" y="3537010"/>
            <a:ext cx="3942438" cy="3780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Obiekty mieszkalne wielorodzinne</a:t>
            </a:r>
          </a:p>
        </p:txBody>
      </p:sp>
      <p:sp>
        <p:nvSpPr>
          <p:cNvPr id="84" name="Prostokąt zaokrąglony 61">
            <a:extLst>
              <a:ext uri="{FF2B5EF4-FFF2-40B4-BE49-F238E27FC236}">
                <a16:creationId xmlns:a16="http://schemas.microsoft.com/office/drawing/2014/main" xmlns="" id="{75B9620C-B3E7-4038-B685-418C2E04AE4A}"/>
              </a:ext>
            </a:extLst>
          </p:cNvPr>
          <p:cNvSpPr/>
          <p:nvPr/>
        </p:nvSpPr>
        <p:spPr>
          <a:xfrm>
            <a:off x="1691679" y="3483004"/>
            <a:ext cx="1728192" cy="486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l-PL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xmlns="" id="{F367A439-474B-4F15-AF2A-586A226A588A}"/>
              </a:ext>
            </a:extLst>
          </p:cNvPr>
          <p:cNvSpPr txBox="1"/>
          <p:nvPr/>
        </p:nvSpPr>
        <p:spPr>
          <a:xfrm>
            <a:off x="2015715" y="3584047"/>
            <a:ext cx="108012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26</a:t>
            </a:r>
          </a:p>
        </p:txBody>
      </p:sp>
      <p:sp>
        <p:nvSpPr>
          <p:cNvPr id="86" name="Prostokąt 85">
            <a:extLst>
              <a:ext uri="{FF2B5EF4-FFF2-40B4-BE49-F238E27FC236}">
                <a16:creationId xmlns:a16="http://schemas.microsoft.com/office/drawing/2014/main" xmlns="" id="{1E0E288B-E62C-4455-A96E-CAB53FE1CCE0}"/>
              </a:ext>
            </a:extLst>
          </p:cNvPr>
          <p:cNvSpPr/>
          <p:nvPr/>
        </p:nvSpPr>
        <p:spPr>
          <a:xfrm>
            <a:off x="3419872" y="4077070"/>
            <a:ext cx="3942438" cy="3780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Obiekty produkcyjne i magazynowe</a:t>
            </a:r>
          </a:p>
        </p:txBody>
      </p:sp>
      <p:sp>
        <p:nvSpPr>
          <p:cNvPr id="87" name="Prostokąt zaokrąglony 64">
            <a:extLst>
              <a:ext uri="{FF2B5EF4-FFF2-40B4-BE49-F238E27FC236}">
                <a16:creationId xmlns:a16="http://schemas.microsoft.com/office/drawing/2014/main" xmlns="" id="{580A448D-0A99-4E85-BDFC-93B10A04FBD9}"/>
              </a:ext>
            </a:extLst>
          </p:cNvPr>
          <p:cNvSpPr/>
          <p:nvPr/>
        </p:nvSpPr>
        <p:spPr>
          <a:xfrm>
            <a:off x="1691679" y="4023064"/>
            <a:ext cx="1728192" cy="486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l-PL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8" name="pole tekstowe 87">
            <a:extLst>
              <a:ext uri="{FF2B5EF4-FFF2-40B4-BE49-F238E27FC236}">
                <a16:creationId xmlns:a16="http://schemas.microsoft.com/office/drawing/2014/main" xmlns="" id="{B1E07AA2-928F-4B20-B1FA-EE79592C771C}"/>
              </a:ext>
            </a:extLst>
          </p:cNvPr>
          <p:cNvSpPr txBox="1"/>
          <p:nvPr/>
        </p:nvSpPr>
        <p:spPr>
          <a:xfrm>
            <a:off x="2051719" y="4124107"/>
            <a:ext cx="108012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34</a:t>
            </a:r>
          </a:p>
        </p:txBody>
      </p:sp>
      <p:sp>
        <p:nvSpPr>
          <p:cNvPr id="89" name="Prostokąt 88">
            <a:extLst>
              <a:ext uri="{FF2B5EF4-FFF2-40B4-BE49-F238E27FC236}">
                <a16:creationId xmlns:a16="http://schemas.microsoft.com/office/drawing/2014/main" xmlns="" id="{10DC94B1-1E35-40BD-8931-B8E641718683}"/>
              </a:ext>
            </a:extLst>
          </p:cNvPr>
          <p:cNvSpPr/>
          <p:nvPr/>
        </p:nvSpPr>
        <p:spPr>
          <a:xfrm>
            <a:off x="3419872" y="4617130"/>
            <a:ext cx="3942438" cy="3780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Obiekty gospodarstw rolnych</a:t>
            </a:r>
          </a:p>
        </p:txBody>
      </p:sp>
      <p:sp>
        <p:nvSpPr>
          <p:cNvPr id="90" name="Prostokąt zaokrąglony 67">
            <a:extLst>
              <a:ext uri="{FF2B5EF4-FFF2-40B4-BE49-F238E27FC236}">
                <a16:creationId xmlns:a16="http://schemas.microsoft.com/office/drawing/2014/main" xmlns="" id="{9A2E9A1E-C0DC-42D9-A2A1-C9560632196A}"/>
              </a:ext>
            </a:extLst>
          </p:cNvPr>
          <p:cNvSpPr/>
          <p:nvPr/>
        </p:nvSpPr>
        <p:spPr>
          <a:xfrm>
            <a:off x="1691679" y="4563124"/>
            <a:ext cx="1728192" cy="486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l-PL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1" name="pole tekstowe 90">
            <a:extLst>
              <a:ext uri="{FF2B5EF4-FFF2-40B4-BE49-F238E27FC236}">
                <a16:creationId xmlns:a16="http://schemas.microsoft.com/office/drawing/2014/main" xmlns="" id="{8E8B91B2-2FC6-40DE-B072-84C4C69767B9}"/>
              </a:ext>
            </a:extLst>
          </p:cNvPr>
          <p:cNvSpPr txBox="1"/>
          <p:nvPr/>
        </p:nvSpPr>
        <p:spPr>
          <a:xfrm>
            <a:off x="2015715" y="4664167"/>
            <a:ext cx="108012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92" name="Prostokąt 91">
            <a:extLst>
              <a:ext uri="{FF2B5EF4-FFF2-40B4-BE49-F238E27FC236}">
                <a16:creationId xmlns:a16="http://schemas.microsoft.com/office/drawing/2014/main" xmlns="" id="{C9515916-A584-415E-8E5A-1E2495A2C59D}"/>
              </a:ext>
            </a:extLst>
          </p:cNvPr>
          <p:cNvSpPr/>
          <p:nvPr/>
        </p:nvSpPr>
        <p:spPr>
          <a:xfrm>
            <a:off x="3419872" y="5157190"/>
            <a:ext cx="3942438" cy="3780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Obszary leśne</a:t>
            </a:r>
          </a:p>
        </p:txBody>
      </p:sp>
      <p:sp>
        <p:nvSpPr>
          <p:cNvPr id="93" name="Prostokąt zaokrąglony 70">
            <a:extLst>
              <a:ext uri="{FF2B5EF4-FFF2-40B4-BE49-F238E27FC236}">
                <a16:creationId xmlns:a16="http://schemas.microsoft.com/office/drawing/2014/main" xmlns="" id="{0F5533D3-A725-4A0A-961E-DF89EAE6BC2E}"/>
              </a:ext>
            </a:extLst>
          </p:cNvPr>
          <p:cNvSpPr/>
          <p:nvPr/>
        </p:nvSpPr>
        <p:spPr>
          <a:xfrm>
            <a:off x="1691679" y="5103184"/>
            <a:ext cx="1728192" cy="486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l-PL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4" name="pole tekstowe 93">
            <a:extLst>
              <a:ext uri="{FF2B5EF4-FFF2-40B4-BE49-F238E27FC236}">
                <a16:creationId xmlns:a16="http://schemas.microsoft.com/office/drawing/2014/main" xmlns="" id="{C1D104F7-350B-445E-A3FC-779BE392A20A}"/>
              </a:ext>
            </a:extLst>
          </p:cNvPr>
          <p:cNvSpPr txBox="1"/>
          <p:nvPr/>
        </p:nvSpPr>
        <p:spPr>
          <a:xfrm>
            <a:off x="2015715" y="5204227"/>
            <a:ext cx="108012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96" name="Prostokąt zaokrąglony 73">
            <a:extLst>
              <a:ext uri="{FF2B5EF4-FFF2-40B4-BE49-F238E27FC236}">
                <a16:creationId xmlns:a16="http://schemas.microsoft.com/office/drawing/2014/main" xmlns="" id="{867EBDA7-24D8-4CAA-AB21-6BA2D76A1731}"/>
              </a:ext>
            </a:extLst>
          </p:cNvPr>
          <p:cNvSpPr/>
          <p:nvPr/>
        </p:nvSpPr>
        <p:spPr>
          <a:xfrm>
            <a:off x="1691679" y="5643244"/>
            <a:ext cx="1728192" cy="486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l-PL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7" name="pole tekstowe 96">
            <a:extLst>
              <a:ext uri="{FF2B5EF4-FFF2-40B4-BE49-F238E27FC236}">
                <a16:creationId xmlns:a16="http://schemas.microsoft.com/office/drawing/2014/main" xmlns="" id="{FA16F716-03A2-4B20-B5FF-E9C697B83ACC}"/>
              </a:ext>
            </a:extLst>
          </p:cNvPr>
          <p:cNvSpPr txBox="1"/>
          <p:nvPr/>
        </p:nvSpPr>
        <p:spPr>
          <a:xfrm>
            <a:off x="2015715" y="5744287"/>
            <a:ext cx="108012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pl-PL" sz="1600" b="1" kern="0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15</a:t>
            </a:r>
            <a:endParaRPr kumimoji="0" lang="pl-PL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Arial Unicode MS" pitchFamily="34" charset="-128"/>
              <a:cs typeface="Calibri Light" panose="020F0302020204030204" pitchFamily="34" charset="0"/>
            </a:endParaRPr>
          </a:p>
        </p:txBody>
      </p:sp>
      <p:sp>
        <p:nvSpPr>
          <p:cNvPr id="98" name="Prostokąt 97">
            <a:extLst>
              <a:ext uri="{FF2B5EF4-FFF2-40B4-BE49-F238E27FC236}">
                <a16:creationId xmlns:a16="http://schemas.microsoft.com/office/drawing/2014/main" xmlns="" id="{99E4EF49-557C-428D-AAE1-969041FDE964}"/>
              </a:ext>
            </a:extLst>
          </p:cNvPr>
          <p:cNvSpPr/>
          <p:nvPr/>
        </p:nvSpPr>
        <p:spPr>
          <a:xfrm>
            <a:off x="3419872" y="2456890"/>
            <a:ext cx="3942438" cy="3780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Obiekty użyteczności publicznej</a:t>
            </a:r>
          </a:p>
        </p:txBody>
      </p:sp>
      <p:sp>
        <p:nvSpPr>
          <p:cNvPr id="99" name="Prostokąt zaokrąglony 76">
            <a:extLst>
              <a:ext uri="{FF2B5EF4-FFF2-40B4-BE49-F238E27FC236}">
                <a16:creationId xmlns:a16="http://schemas.microsoft.com/office/drawing/2014/main" xmlns="" id="{3C6EF4D6-FA40-4D14-BAF5-3CE23DFA6E49}"/>
              </a:ext>
            </a:extLst>
          </p:cNvPr>
          <p:cNvSpPr/>
          <p:nvPr/>
        </p:nvSpPr>
        <p:spPr>
          <a:xfrm>
            <a:off x="1691679" y="2402884"/>
            <a:ext cx="1728192" cy="486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l-PL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0" name="pole tekstowe 99">
            <a:extLst>
              <a:ext uri="{FF2B5EF4-FFF2-40B4-BE49-F238E27FC236}">
                <a16:creationId xmlns:a16="http://schemas.microsoft.com/office/drawing/2014/main" xmlns="" id="{2683D7C1-33D8-42FE-817C-66BE674A1B4F}"/>
              </a:ext>
            </a:extLst>
          </p:cNvPr>
          <p:cNvSpPr txBox="1"/>
          <p:nvPr/>
        </p:nvSpPr>
        <p:spPr>
          <a:xfrm>
            <a:off x="2015715" y="2503927"/>
            <a:ext cx="108012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Arial Unicode MS" pitchFamily="34" charset="-128"/>
                <a:cs typeface="Calibri Light" panose="020F0302020204030204" pitchFamily="34" charset="0"/>
              </a:rPr>
              <a:t>70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xmlns="" id="{9DFA0A63-F9D0-4B20-964C-8607311C5357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078B9BBC-C8B5-413B-9255-4B5A4E3B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1FFE8-4D4A-4F4A-A159-B6A71120C52A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A3902146-9558-2294-5768-B7C989BA8256}"/>
              </a:ext>
            </a:extLst>
          </p:cNvPr>
          <p:cNvSpPr/>
          <p:nvPr/>
        </p:nvSpPr>
        <p:spPr>
          <a:xfrm>
            <a:off x="3419872" y="5674729"/>
            <a:ext cx="3942438" cy="3780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pl-PL" sz="16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Inne</a:t>
            </a:r>
            <a:endParaRPr kumimoji="0" lang="pl-PL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xmlns="" id="{FD166B55-E88E-E365-0376-357DA0D7FF77}"/>
              </a:ext>
            </a:extLst>
          </p:cNvPr>
          <p:cNvSpPr txBox="1">
            <a:spLocks/>
          </p:cNvSpPr>
          <p:nvPr/>
        </p:nvSpPr>
        <p:spPr>
          <a:xfrm>
            <a:off x="1089764" y="772365"/>
            <a:ext cx="6964471" cy="43204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3200" b="1" i="1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Działalność kontrolno-rozpoznawcza</a:t>
            </a:r>
            <a:endParaRPr lang="pl-PL" sz="3200" i="1" dirty="0">
              <a:ln w="635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72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3" y="2043805"/>
            <a:ext cx="3563889" cy="4581886"/>
          </a:xfrm>
          <a:prstGeom prst="rect">
            <a:avLst/>
          </a:prstGeom>
        </p:spPr>
      </p:pic>
      <p:sp>
        <p:nvSpPr>
          <p:cNvPr id="25" name="Prostokąt zaokrąglony 24"/>
          <p:cNvSpPr/>
          <p:nvPr/>
        </p:nvSpPr>
        <p:spPr>
          <a:xfrm>
            <a:off x="1454910" y="1604452"/>
            <a:ext cx="6408712" cy="8297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26" name="Tytuł 1"/>
          <p:cNvSpPr txBox="1">
            <a:spLocks/>
          </p:cNvSpPr>
          <p:nvPr/>
        </p:nvSpPr>
        <p:spPr>
          <a:xfrm>
            <a:off x="1910440" y="1739182"/>
            <a:ext cx="5497652" cy="52427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685800"/>
            <a:r>
              <a:rPr lang="pl-PL" sz="2400" b="1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Rok 2023</a:t>
            </a:r>
          </a:p>
          <a:p>
            <a:pPr algn="ctr" defTabSz="685800"/>
            <a:r>
              <a:rPr lang="pl-PL" sz="2400" b="1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struktura stwierdzonych nieprawidłowości</a:t>
            </a:r>
            <a:endParaRPr lang="pl-PL" sz="2400" b="1" kern="0" dirty="0">
              <a:ln w="6350">
                <a:noFill/>
              </a:ln>
              <a:solidFill>
                <a:sysClr val="windowText" lastClr="000000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0" name="Prostokąt z zaokrąglonym rogiem 29"/>
          <p:cNvSpPr/>
          <p:nvPr/>
        </p:nvSpPr>
        <p:spPr>
          <a:xfrm rot="16200000">
            <a:off x="2519094" y="2131977"/>
            <a:ext cx="1657747" cy="2304459"/>
          </a:xfrm>
          <a:prstGeom prst="round1Rect">
            <a:avLst/>
          </a:prstGeom>
          <a:solidFill>
            <a:srgbClr val="C7BCD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1" name="Prostokąt z zaokrąglonym rogiem 30"/>
          <p:cNvSpPr/>
          <p:nvPr/>
        </p:nvSpPr>
        <p:spPr>
          <a:xfrm rot="5400000">
            <a:off x="4783729" y="3829544"/>
            <a:ext cx="1737390" cy="2304461"/>
          </a:xfrm>
          <a:prstGeom prst="round1Rect">
            <a:avLst/>
          </a:prstGeom>
          <a:solidFill>
            <a:srgbClr val="6699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 kern="0">
              <a:solidFill>
                <a:sysClr val="windowText" lastClr="000000"/>
              </a:solidFill>
            </a:endParaRPr>
          </a:p>
        </p:txBody>
      </p:sp>
      <p:sp>
        <p:nvSpPr>
          <p:cNvPr id="32" name="Prostokąt z zaokrąglonym rogiem 31"/>
          <p:cNvSpPr/>
          <p:nvPr/>
        </p:nvSpPr>
        <p:spPr>
          <a:xfrm>
            <a:off x="4500195" y="2446867"/>
            <a:ext cx="2304462" cy="1666209"/>
          </a:xfrm>
          <a:prstGeom prst="round1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 kern="0">
              <a:solidFill>
                <a:sysClr val="windowText" lastClr="000000"/>
              </a:solidFill>
            </a:endParaRPr>
          </a:p>
        </p:txBody>
      </p:sp>
      <p:sp>
        <p:nvSpPr>
          <p:cNvPr id="33" name="Prostokąt z zaokrąglonym rogiem 32"/>
          <p:cNvSpPr/>
          <p:nvPr/>
        </p:nvSpPr>
        <p:spPr>
          <a:xfrm rot="10800000">
            <a:off x="2216740" y="4097123"/>
            <a:ext cx="2304461" cy="1737391"/>
          </a:xfrm>
          <a:prstGeom prst="round1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 kern="0">
              <a:solidFill>
                <a:sysClr val="windowText" lastClr="000000"/>
              </a:solidFill>
            </a:endParaRPr>
          </a:p>
        </p:txBody>
      </p:sp>
      <p:sp>
        <p:nvSpPr>
          <p:cNvPr id="34" name="pole tekstowe 33"/>
          <p:cNvSpPr txBox="1"/>
          <p:nvPr/>
        </p:nvSpPr>
        <p:spPr>
          <a:xfrm>
            <a:off x="2419246" y="2738808"/>
            <a:ext cx="1857442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Obiekty użyteczności publicznej:</a:t>
            </a:r>
          </a:p>
          <a:p>
            <a:pPr algn="ctr" defTabSz="685800"/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254</a:t>
            </a:r>
          </a:p>
          <a:p>
            <a:pPr algn="ctr" defTabSz="685800"/>
            <a:endParaRPr lang="pl-PL" sz="135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4630932" y="2895600"/>
            <a:ext cx="19314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Obiekty zamieszkania zbiorowego: </a:t>
            </a:r>
          </a:p>
          <a:p>
            <a:pPr algn="ctr" defTabSz="685800"/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26</a:t>
            </a:r>
          </a:p>
        </p:txBody>
      </p:sp>
      <p:sp>
        <p:nvSpPr>
          <p:cNvPr id="36" name="pole tekstowe 35"/>
          <p:cNvSpPr txBox="1"/>
          <p:nvPr/>
        </p:nvSpPr>
        <p:spPr>
          <a:xfrm>
            <a:off x="2460126" y="4507611"/>
            <a:ext cx="185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Budynki mieszkalne wielorodzinne:</a:t>
            </a:r>
          </a:p>
          <a:p>
            <a:pPr algn="ctr" defTabSz="685800"/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38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4710469" y="4487583"/>
            <a:ext cx="1772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Obiekty produkcyjne </a:t>
            </a:r>
            <a:b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 magazynowe: </a:t>
            </a:r>
          </a:p>
          <a:p>
            <a:pPr algn="ctr" defTabSz="685800"/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99</a:t>
            </a:r>
          </a:p>
        </p:txBody>
      </p:sp>
      <p:sp>
        <p:nvSpPr>
          <p:cNvPr id="38" name="Prostokąt zaokrąglony 37"/>
          <p:cNvSpPr/>
          <p:nvPr/>
        </p:nvSpPr>
        <p:spPr>
          <a:xfrm>
            <a:off x="3810001" y="3759200"/>
            <a:ext cx="1422400" cy="76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l-PL" sz="1350" kern="0">
              <a:solidFill>
                <a:sysClr val="windowText" lastClr="000000"/>
              </a:solidFill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3905902" y="3962400"/>
            <a:ext cx="1334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pl-PL" sz="1600" kern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Łącznie: 417</a:t>
            </a:r>
          </a:p>
        </p:txBody>
      </p:sp>
      <p:cxnSp>
        <p:nvCxnSpPr>
          <p:cNvPr id="16" name="Łącznik prosty 15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281E5B63-27F8-4076-A5BD-28D869751BE5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D4057D7F-C8F8-47C3-8D9A-654B69E6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1FFE8-4D4A-4F4A-A159-B6A71120C52A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xmlns="" id="{066B352F-1A03-3544-9E51-2A2F1BA44770}"/>
              </a:ext>
            </a:extLst>
          </p:cNvPr>
          <p:cNvSpPr txBox="1">
            <a:spLocks/>
          </p:cNvSpPr>
          <p:nvPr/>
        </p:nvSpPr>
        <p:spPr>
          <a:xfrm>
            <a:off x="1089764" y="772365"/>
            <a:ext cx="6964471" cy="43204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3200" b="1" i="1" dirty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Działalność kontrolno-rozpoznawcza</a:t>
            </a:r>
            <a:endParaRPr lang="pl-PL" sz="3200" i="1" dirty="0">
              <a:ln w="635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123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xmlns="" id="{D2B1A312-AA1E-44BA-BA19-4C2EE3191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32" y="995561"/>
            <a:ext cx="780097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342900" indent="-338138" hangingPunct="1">
              <a:lnSpc>
                <a:spcPct val="90000"/>
              </a:lnSpc>
              <a:spcBef>
                <a:spcPts val="325"/>
              </a:spcBef>
              <a:buClrTx/>
              <a:buFontTx/>
              <a:buNone/>
              <a:defRPr/>
            </a:pPr>
            <a:r>
              <a:rPr lang="pl-PL" altLang="pl-PL" sz="1600" dirty="0">
                <a:latin typeface="Calibri" charset="0"/>
              </a:rPr>
              <a:t>	</a:t>
            </a:r>
            <a:r>
              <a:rPr lang="pl-PL" altLang="pl-PL" dirty="0">
                <a:latin typeface="Calibri" charset="0"/>
              </a:rPr>
              <a:t> </a:t>
            </a: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Stan etatów w Komendzie Powiatowej wynosi 77, w tym 3 etaty cywilne,</a:t>
            </a:r>
          </a:p>
          <a:p>
            <a:pPr marL="342900" indent="-338138" hangingPunct="1">
              <a:lnSpc>
                <a:spcPct val="90000"/>
              </a:lnSpc>
              <a:spcBef>
                <a:spcPts val="325"/>
              </a:spcBef>
              <a:buClrTx/>
              <a:buFontTx/>
              <a:buNone/>
              <a:defRPr/>
            </a:pP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stan osobowy JRG w Piasecznie liczy 58 etatów, w tym 2 etaty dowództwa JRG.</a:t>
            </a:r>
          </a:p>
          <a:p>
            <a:pPr marL="342900" indent="-338138" hangingPunct="1">
              <a:lnSpc>
                <a:spcPct val="90000"/>
              </a:lnSpc>
              <a:spcBef>
                <a:spcPts val="363"/>
              </a:spcBef>
              <a:buClrTx/>
              <a:buFontTx/>
              <a:buNone/>
              <a:defRPr/>
            </a:pPr>
            <a:r>
              <a:rPr lang="pl-PL" alt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</a:t>
            </a:r>
            <a:r>
              <a:rPr lang="pl-PL" alt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     </a:t>
            </a:r>
          </a:p>
          <a:p>
            <a:pPr marL="342900" indent="-338138" hangingPunct="1">
              <a:lnSpc>
                <a:spcPct val="90000"/>
              </a:lnSpc>
              <a:spcBef>
                <a:spcPts val="363"/>
              </a:spcBef>
              <a:buClrTx/>
              <a:buFontTx/>
              <a:buNone/>
              <a:defRPr/>
            </a:pPr>
            <a:endParaRPr lang="pl-PL" altLang="pl-PL" dirty="0">
              <a:latin typeface="Calibri" charset="0"/>
            </a:endParaRPr>
          </a:p>
          <a:p>
            <a:pPr marL="342900" indent="-338138" hangingPunct="1">
              <a:lnSpc>
                <a:spcPct val="90000"/>
              </a:lnSpc>
              <a:spcBef>
                <a:spcPts val="400"/>
              </a:spcBef>
              <a:buClrTx/>
              <a:buFontTx/>
              <a:buNone/>
              <a:defRPr/>
            </a:pPr>
            <a:r>
              <a:rPr lang="pl-PL" altLang="pl-PL" sz="2000" dirty="0">
                <a:latin typeface="Calibri" charset="0"/>
              </a:rPr>
              <a:t>	</a:t>
            </a:r>
          </a:p>
          <a:p>
            <a:pPr marL="342900" indent="-338138" hangingPunct="1">
              <a:lnSpc>
                <a:spcPct val="90000"/>
              </a:lnSpc>
              <a:spcBef>
                <a:spcPts val="400"/>
              </a:spcBef>
              <a:buClrTx/>
              <a:buFontTx/>
              <a:buNone/>
              <a:defRPr/>
            </a:pPr>
            <a:r>
              <a:rPr lang="pl-PL" altLang="pl-PL" sz="2000" dirty="0">
                <a:latin typeface="Calibri" charset="0"/>
              </a:rPr>
              <a:t>	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xmlns="" id="{35377497-F241-4F01-8D99-F844FDCB9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1" y="5181621"/>
            <a:ext cx="8177213" cy="119887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0000" tIns="45000" rIns="90000" bIns="45000" anchor="ctr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indent="449263" algn="just"/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Powiat piaseczyński liczy ponad 210 tys. mieszkańców, wskaźnik zatrudnienia to </a:t>
            </a:r>
            <a:b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ok. 0,35 strażaka na 1000 mieszkańców. </a:t>
            </a:r>
          </a:p>
          <a:p>
            <a:pPr indent="449263" algn="just"/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Standardy europejskie określają współczynnik zatrudnienia na poziomie</a:t>
            </a:r>
            <a:b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1 strażak na 1000 mieszkańców.  </a:t>
            </a:r>
          </a:p>
        </p:txBody>
      </p:sp>
      <p:sp>
        <p:nvSpPr>
          <p:cNvPr id="2080" name="Rectangle 55">
            <a:extLst>
              <a:ext uri="{FF2B5EF4-FFF2-40B4-BE49-F238E27FC236}">
                <a16:creationId xmlns:a16="http://schemas.microsoft.com/office/drawing/2014/main" xmlns="" id="{3B5592C7-CB64-4383-A965-4692A74F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4481" y="495262"/>
            <a:ext cx="6383337" cy="4286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FontTx/>
              <a:buNone/>
            </a:pPr>
            <a:r>
              <a:rPr lang="pl-PL" alt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Kadry i organizacja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64380" y="4437112"/>
            <a:ext cx="8513615" cy="367878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0000" tIns="45000" rIns="90000" bIns="45000" anchor="ctr">
            <a:spAutoFit/>
          </a:bodyPr>
          <a:lstStyle>
            <a:defPPr>
              <a:defRPr lang="pl-PL"/>
            </a:defPPr>
            <a:lvl1pPr indent="449263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Calibri Light" panose="020F0302020204030204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sz="1800" dirty="0"/>
              <a:t>W 2023 roku w KP PSP w Piasecznie występowały średnio 3 wakaty w miesiącu.</a:t>
            </a:r>
          </a:p>
        </p:txBody>
      </p:sp>
      <p:sp>
        <p:nvSpPr>
          <p:cNvPr id="12" name="Rectangle 54">
            <a:extLst>
              <a:ext uri="{FF2B5EF4-FFF2-40B4-BE49-F238E27FC236}">
                <a16:creationId xmlns:a16="http://schemas.microsoft.com/office/drawing/2014/main" xmlns="" id="{457B742A-9DCA-4F0E-AA26-E60C64DA3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870" y="2224985"/>
            <a:ext cx="7931224" cy="166374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0000" tIns="45000" rIns="90000" bIns="45000" anchor="ctr">
            <a:spAutoFit/>
          </a:bodyPr>
          <a:lstStyle>
            <a:lvl1pPr indent="449263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pl-PL" altLang="pl-PL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Fluktuacja kadr w 2023 roku:</a:t>
            </a:r>
          </a:p>
          <a:p>
            <a:pPr marL="285750" indent="-285750" eaLnBrk="1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przyjęto do służby 1 strażaka z naboru podstawowego oraz 3 absolwentów szkół aspiranckich; </a:t>
            </a:r>
          </a:p>
          <a:p>
            <a:pPr marL="285750" indent="-285750" eaLnBrk="1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przeniesiono na zaopatrzenie emerytalne 3 strażaków.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xmlns="" id="{73D14848-303F-4C7D-A0E2-649D2BFA0D93}"/>
              </a:ext>
            </a:extLst>
          </p:cNvPr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FC5E83C9-53AA-4CF8-894E-6AC36CDD4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9BFA0508-149B-4C2E-A588-A7CEB64E72E8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ABA7B499-373E-4A84-9A66-3AC35BDE6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34</a:t>
            </a:fld>
            <a:endParaRPr lang="pl-P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259632" y="476677"/>
            <a:ext cx="6696744" cy="504049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Times New Roman" pitchFamily="18" charset="0"/>
              </a:rPr>
              <a:t>Analiza budżetu Komendy Powiatowej PSP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Times New Roman" pitchFamily="18" charset="0"/>
              </a:rPr>
              <a:t>w Piasecznie za 2023 rok</a:t>
            </a:r>
            <a:endParaRPr kumimoji="0" lang="pl-PL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  <a:ea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259632" y="1124744"/>
            <a:ext cx="6660740" cy="1050737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85000">
                <a:schemeClr val="accent3">
                  <a:lumMod val="45000"/>
                  <a:lumOff val="5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Budżet KP PSP w Piasecznie w 2023 r. w rozdziale 75411 wyniósł 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9 248 447,00 zł</a:t>
            </a: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 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Times New Roman" pitchFamily="18" charset="0"/>
              <a:cs typeface="Calibri Light" panose="020F030202020403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181494"/>
              </p:ext>
            </p:extLst>
          </p:nvPr>
        </p:nvGraphicFramePr>
        <p:xfrm>
          <a:off x="1241630" y="2349138"/>
          <a:ext cx="6660739" cy="4055714"/>
        </p:xfrm>
        <a:graphic>
          <a:graphicData uri="http://schemas.openxmlformats.org/drawingml/2006/table">
            <a:tbl>
              <a:tblPr/>
              <a:tblGrid>
                <a:gridCol w="26724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4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94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01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Rodzaj wydatków</a:t>
                      </a:r>
                      <a:endParaRPr lang="pl-PL" sz="1600" dirty="0">
                        <a:latin typeface="Calibri Light" panose="020F0302020204030204" pitchFamily="34" charset="0"/>
                        <a:ea typeface="Times New Roman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82000">
                          <a:schemeClr val="accent3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Wykonanie budżetu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 2023 r.</a:t>
                      </a:r>
                      <a:r>
                        <a:rPr lang="pl-PL" sz="1600" b="0" baseline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pl-PL" sz="1600" b="1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[zł]</a:t>
                      </a:r>
                      <a:endParaRPr lang="pl-PL" sz="1600" dirty="0">
                        <a:latin typeface="Calibri Light" panose="020F0302020204030204" pitchFamily="34" charset="0"/>
                        <a:ea typeface="Times New Roman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82000">
                          <a:schemeClr val="accent3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Struktura %</a:t>
                      </a:r>
                      <a:endParaRPr lang="pl-PL" sz="1600" dirty="0">
                        <a:latin typeface="Calibri Light" panose="020F0302020204030204" pitchFamily="34" charset="0"/>
                        <a:ea typeface="Times New Roman"/>
                        <a:cs typeface="Calibri Light" panose="020F03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w budżecie 2023 r.</a:t>
                      </a:r>
                      <a:endParaRPr lang="pl-PL" sz="1600" dirty="0">
                        <a:latin typeface="Calibri Light" panose="020F0302020204030204" pitchFamily="34" charset="0"/>
                        <a:ea typeface="Times New Roman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82000">
                          <a:schemeClr val="accent3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7746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600" b="1" kern="120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Wynagrodzenia</a:t>
                      </a:r>
                      <a:r>
                        <a:rPr lang="pl-PL" sz="1600" b="1" kern="1200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 i pochodne</a:t>
                      </a:r>
                      <a:endParaRPr lang="pl-PL" sz="1600" dirty="0">
                        <a:latin typeface="Calibri Light" panose="020F0302020204030204" pitchFamily="34" charset="0"/>
                        <a:ea typeface="Times New Roman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8 072 530,05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87,29 %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8613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600" b="1" kern="120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Świadczenia</a:t>
                      </a:r>
                      <a:r>
                        <a:rPr lang="pl-PL" sz="1600" b="1" kern="1200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 na rzecz osób fizycznych /pracownicze/</a:t>
                      </a:r>
                      <a:endParaRPr lang="pl-PL" sz="1600" dirty="0">
                        <a:latin typeface="Calibri Light" panose="020F0302020204030204" pitchFamily="34" charset="0"/>
                        <a:ea typeface="Times New Roman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397 752,54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4,30 %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1766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600" b="1" kern="120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Wydatki</a:t>
                      </a:r>
                      <a:r>
                        <a:rPr lang="pl-PL" sz="1600" b="1" kern="1200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 bieżące pozapłacowe</a:t>
                      </a:r>
                      <a:endParaRPr lang="pl-PL" sz="1600" dirty="0">
                        <a:latin typeface="Calibri Light" panose="020F0302020204030204" pitchFamily="34" charset="0"/>
                        <a:ea typeface="Times New Roman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658 854,41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7,12 %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889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600" b="1" kern="120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Wydatki majątkowe</a:t>
                      </a:r>
                      <a:endParaRPr lang="pl-PL" sz="1600" dirty="0">
                        <a:latin typeface="Calibri Light" panose="020F0302020204030204" pitchFamily="34" charset="0"/>
                        <a:ea typeface="Times New Roman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119 310,00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1,29 %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7396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pl-PL" sz="1600" b="1" kern="120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RAZEM</a:t>
                      </a:r>
                      <a:endParaRPr lang="pl-PL" sz="1600" dirty="0">
                        <a:latin typeface="Calibri Light" panose="020F0302020204030204" pitchFamily="34" charset="0"/>
                        <a:ea typeface="Times New Roman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82000">
                          <a:schemeClr val="accent3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9 248 447,00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82000">
                          <a:schemeClr val="accent3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100 %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82000">
                          <a:schemeClr val="accent3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cxnSp>
        <p:nvCxnSpPr>
          <p:cNvPr id="9" name="Łącznik prosty 8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35708D30-136F-4961-8387-0CB400EEC07B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F6295BF2-F306-4E40-8053-4F3D1C4D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4369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978397" y="709645"/>
            <a:ext cx="5893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Budżet w 2023 r. ogółem 9 248 447,00 zł</a:t>
            </a:r>
            <a:endParaRPr kumimoji="0" lang="pl-PL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Arial Unicode MS" pitchFamily="34" charset="-128"/>
              <a:cs typeface="Calibri Light" panose="020F0302020204030204" pitchFamily="34" charset="0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xmlns="" id="{C0E541CC-2F1A-4121-99D5-157D8B547C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3486562"/>
              </p:ext>
            </p:extLst>
          </p:nvPr>
        </p:nvGraphicFramePr>
        <p:xfrm>
          <a:off x="388764" y="1171311"/>
          <a:ext cx="8280920" cy="5282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E3DF7573-73C2-441E-A55F-AFE3DB7194CB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9F271364-3E3E-4454-9B2C-7681609E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4E68-54B7-4B9E-A015-923B053C0DC1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34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19262" y="386450"/>
            <a:ext cx="7992888" cy="5760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l-PL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Calibri" pitchFamily="34" charset="0"/>
                <a:cs typeface="Calibri Light" pitchFamily="34" charset="0"/>
              </a:rPr>
              <a:t>Analiza budżetu Komendy Powiatowej PSP w Piasecznie</a:t>
            </a:r>
          </a:p>
          <a:p>
            <a:pPr algn="ctr" eaLnBrk="0" hangingPunct="0"/>
            <a:r>
              <a:rPr lang="pl-PL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Calibri" pitchFamily="34" charset="0"/>
                <a:cs typeface="Calibri Light" pitchFamily="34" charset="0"/>
              </a:rPr>
              <a:t>w  latach 2019 - 2023</a:t>
            </a:r>
            <a:endParaRPr lang="pl-PL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ea typeface="Times New Roman" pitchFamily="18" charset="0"/>
              <a:cs typeface="Calibri Light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152497"/>
              </p:ext>
            </p:extLst>
          </p:nvPr>
        </p:nvGraphicFramePr>
        <p:xfrm>
          <a:off x="519262" y="1141863"/>
          <a:ext cx="7992888" cy="4966576"/>
        </p:xfrm>
        <a:graphic>
          <a:graphicData uri="http://schemas.openxmlformats.org/drawingml/2006/table">
            <a:tbl>
              <a:tblPr/>
              <a:tblGrid>
                <a:gridCol w="12911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14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213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4790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68878">
                  <a:extLst>
                    <a:ext uri="{9D8B030D-6E8A-4147-A177-3AD203B41FA5}">
                      <a16:colId xmlns:a16="http://schemas.microsoft.com/office/drawing/2014/main" xmlns="" val="3698857726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3224518836"/>
                    </a:ext>
                  </a:extLst>
                </a:gridCol>
              </a:tblGrid>
              <a:tr h="286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1179" marR="511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2019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2020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2021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2022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C00000"/>
                          </a:solidFill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2023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0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Budżet ogółem </a:t>
                      </a:r>
                    </a:p>
                  </a:txBody>
                  <a:tcPr marL="51179" marR="511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6 632 489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7 812 991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7 793 538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8 557 252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9 248 447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72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Administracja rządowa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rozdz. 75478 i 75295</a:t>
                      </a:r>
                    </a:p>
                  </a:txBody>
                  <a:tcPr marL="51179" marR="511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6 517 405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+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10 000 + 105</a:t>
                      </a:r>
                      <a:r>
                        <a:rPr lang="pl-PL" sz="1050" b="0" baseline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 084</a:t>
                      </a:r>
                      <a:endParaRPr lang="pl-PL" sz="1050" b="0" dirty="0">
                        <a:latin typeface="Calibri Light" panose="020F0302020204030204" pitchFamily="34" charset="0"/>
                        <a:ea typeface="Times New Roman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7 735 917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+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77 074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7 781 538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+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12 000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8 557 252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9 129 137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90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Samorząd powiatowy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1179" marR="511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500 000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przeniesione z roku 2018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70 000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500 000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289 530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125 067</a:t>
                      </a:r>
                      <a:endParaRPr lang="pl-PL" sz="1600" b="0" dirty="0">
                        <a:latin typeface="Calibri Light" panose="020F0302020204030204" pitchFamily="34" charset="0"/>
                        <a:ea typeface="Times New Roman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Samorządy gminne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51179" marR="511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200 000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5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przeniesione z roku 2018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15 000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50 000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Fundusz Wsparcia PSP</a:t>
                      </a:r>
                    </a:p>
                  </a:txBody>
                  <a:tcPr marL="51179" marR="511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700 000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5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przeniesione z</a:t>
                      </a:r>
                      <a:r>
                        <a:rPr lang="pl-PL" sz="1050" b="0" baseline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 roku 2018</a:t>
                      </a:r>
                      <a:endParaRPr lang="pl-PL" sz="1050" b="0" dirty="0">
                        <a:latin typeface="Calibri Light" panose="020F0302020204030204" pitchFamily="34" charset="0"/>
                        <a:ea typeface="Times New Roman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85 000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500 000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289 530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125 067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WFOŚIGW</a:t>
                      </a:r>
                    </a:p>
                  </a:txBody>
                  <a:tcPr marL="51179" marR="5117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5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-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11 500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latin typeface="Calibri Light" panose="020F0302020204030204" pitchFamily="34" charset="0"/>
                          <a:ea typeface="Times New Roman"/>
                          <a:cs typeface="Calibri Light" panose="020F0302020204030204" pitchFamily="34" charset="0"/>
                        </a:rPr>
                        <a:t>59 310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986284"/>
                  </a:ext>
                </a:extLst>
              </a:tr>
            </a:tbl>
          </a:graphicData>
        </a:graphic>
      </p:graphicFrame>
      <p:cxnSp>
        <p:nvCxnSpPr>
          <p:cNvPr id="8" name="Łącznik prosty 7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9B88E79-69A6-4008-9F85-03031E632CE5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85363CDA-B7F6-49DE-9A07-570F309D9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91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90872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l-P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 związku z niewystarczającą ilością środków finansowych, KP PSP w Piasecznie, celem uniknięcia zobowiązań wymagalnych, ograniczyła wydatki bieżące pozapłacowe, co skutkowało ograniczeniem realizacji planowanych </a:t>
            </a:r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prac remontowych w obiekcie oraz </a:t>
            </a:r>
            <a:r>
              <a:rPr lang="pl-P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zakupów w zakresie sprzętu ratowniczego. 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5288B7-FFA2-4A0E-B1D4-820C70B11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3"/>
          <p:cNvSpPr>
            <a:spLocks noChangeArrowheads="1"/>
          </p:cNvSpPr>
          <p:nvPr/>
        </p:nvSpPr>
        <p:spPr bwMode="auto">
          <a:xfrm>
            <a:off x="395536" y="4725144"/>
            <a:ext cx="82975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 perspektywie kolejnego roku sytuacja finansowa jednostki odzwierciedlona wysokością budżetu, a także rosnąca ilość zadań, szczególnie w zakresie wykraczającym </a:t>
            </a:r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bezpośrednio poza działania </a:t>
            </a:r>
            <a:r>
              <a:rPr lang="pl-P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ratowniczo – gaśnicze, może przyczynić się do perspektywy trudnej sytuacji finansowej jednostki na koniec roku budżetowego.</a:t>
            </a:r>
          </a:p>
        </p:txBody>
      </p:sp>
      <p:sp>
        <p:nvSpPr>
          <p:cNvPr id="9" name="Prostokąt 3"/>
          <p:cNvSpPr>
            <a:spLocks noChangeArrowheads="1"/>
          </p:cNvSpPr>
          <p:nvPr/>
        </p:nvSpPr>
        <p:spPr bwMode="auto">
          <a:xfrm>
            <a:off x="683568" y="2535631"/>
            <a:ext cx="7848872" cy="1697068"/>
          </a:xfrm>
          <a:prstGeom prst="rect">
            <a:avLst/>
          </a:prstGeom>
          <a:gradFill>
            <a:gsLst>
              <a:gs pos="100000">
                <a:schemeClr val="accent3">
                  <a:lumMod val="40000"/>
                  <a:lumOff val="60000"/>
                </a:schemeClr>
              </a:gs>
              <a:gs pos="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Wykonanie budżetu za 2023 rok – </a:t>
            </a:r>
            <a:r>
              <a:rPr lang="pl-PL" sz="2400" dirty="0"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9 248 439,80</a:t>
            </a:r>
            <a:endParaRPr lang="pl-PL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pl-PL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Budżet na 2024 rok – 10 575 465,00zł</a:t>
            </a:r>
          </a:p>
          <a:p>
            <a:pPr algn="ctr" defTabSz="914400">
              <a:lnSpc>
                <a:spcPct val="150000"/>
              </a:lnSpc>
              <a:buClrTx/>
              <a:buSzTx/>
              <a:buFontTx/>
              <a:buNone/>
            </a:pPr>
            <a:endParaRPr lang="pl-PL" sz="24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45942093-84E0-4B9F-9B20-3E6D829D645F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8DE0237A-2327-47D8-83EA-7ACD821C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38</a:t>
            </a:fld>
            <a:endParaRPr lang="pl-PL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9B62F738-4C0C-E735-F8A8-C3A9E6F8D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86450"/>
            <a:ext cx="8291264" cy="5760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pl-PL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Calibri" pitchFamily="34" charset="0"/>
                <a:cs typeface="Calibri Light" pitchFamily="34" charset="0"/>
              </a:rPr>
              <a:t>Analiza budżetu Komendy Powiatowej PSP w Piasecznie za 2023 rok</a:t>
            </a:r>
            <a:endParaRPr lang="pl-PL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ea typeface="Times New Roman" pitchFamily="18" charset="0"/>
              <a:cs typeface="Calibri Light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C1CEE85-624C-4997-ADFE-09B01665E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546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Prewencja społeczna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17A1946D-4B71-42BD-B68A-5B075C900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31" y="4613355"/>
            <a:ext cx="2026568" cy="202656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B4DF2347-F319-4952-A1CF-56D1F94B6064}"/>
              </a:ext>
            </a:extLst>
          </p:cNvPr>
          <p:cNvSpPr txBox="1"/>
          <p:nvPr/>
        </p:nvSpPr>
        <p:spPr>
          <a:xfrm>
            <a:off x="4911596" y="6261913"/>
            <a:ext cx="1758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344648F1-A513-43C2-9657-D15A54DDE822}"/>
              </a:ext>
            </a:extLst>
          </p:cNvPr>
          <p:cNvSpPr txBox="1"/>
          <p:nvPr/>
        </p:nvSpPr>
        <p:spPr>
          <a:xfrm>
            <a:off x="4796590" y="1628800"/>
            <a:ext cx="406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Spotkania z dziećmi i młodzieżą w przedszkolach i szkołach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514B15A0-D287-444D-80FA-4379E47BC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39</a:t>
            </a:fld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B4BA36B7-9A59-8AE8-426D-76A4D20794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96" y="3429000"/>
            <a:ext cx="3892021" cy="276303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4B32A7EB-744F-113C-C811-403617693670}"/>
              </a:ext>
            </a:extLst>
          </p:cNvPr>
          <p:cNvSpPr txBox="1"/>
          <p:nvPr/>
        </p:nvSpPr>
        <p:spPr>
          <a:xfrm>
            <a:off x="683568" y="4274801"/>
            <a:ext cx="3672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Pokaz sprzętu na pikniku w Tarczynie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EF78BFD-693F-8A1C-B260-D87A7BF91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011874"/>
            <a:ext cx="4274022" cy="320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62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5" y="1052736"/>
            <a:ext cx="8352159" cy="5545014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System ochrony przeciwpożarowej powiatu piaseczyńskiego opiera się na Jednostce Ratowniczo-Gaśniczej Państwowej Straży Pożarnej z siedzibą w Piasecznie oraz </a:t>
            </a:r>
            <a:r>
              <a:rPr lang="pl-PL" sz="18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35</a:t>
            </a:r>
            <a: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1800" u="sng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jednostkach Ochotniczych Straży Pożarnych</a:t>
            </a:r>
            <a: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w tym </a:t>
            </a:r>
            <a:r>
              <a:rPr lang="pl-PL" sz="18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17</a:t>
            </a:r>
            <a: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1800" u="sng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włączonych do Krajowego Systemu Ratowniczo - Gaśniczego </a:t>
            </a:r>
            <a: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(KSRG), działających w poszczególnych gminach.</a:t>
            </a: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/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/>
              <a:t>	</a:t>
            </a:r>
            <a: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Ilość strażaków </a:t>
            </a:r>
            <a:b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PSP:	</a:t>
            </a:r>
            <a:r>
              <a:rPr lang="pl-PL" sz="18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74</a:t>
            </a:r>
            <a:r>
              <a:rPr 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		</a:t>
            </a:r>
            <a: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OSP:   	</a:t>
            </a:r>
            <a:r>
              <a:rPr lang="pl-PL" sz="18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780</a:t>
            </a:r>
            <a:r>
              <a:rPr 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druhów na terenie powiatu.</a:t>
            </a:r>
            <a:r>
              <a:rPr lang="ru-RU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				w tym:	</a:t>
            </a:r>
            <a:r>
              <a:rPr lang="pl-PL" sz="18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500</a:t>
            </a:r>
            <a:r>
              <a:rPr lang="pl-PL" sz="18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 jednostek KSRG</a:t>
            </a:r>
            <a:b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			</a:t>
            </a:r>
            <a:r>
              <a:rPr lang="pl-PL" sz="18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280</a:t>
            </a:r>
            <a: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z jednostek spoza KSRG</a:t>
            </a:r>
            <a:endParaRPr lang="ru-RU" sz="1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9512" y="404665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l-PL" sz="28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System ochrony przeciwpożarowej powiatu piaseczyńskiego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200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63471"/>
              </p:ext>
            </p:extLst>
          </p:nvPr>
        </p:nvGraphicFramePr>
        <p:xfrm>
          <a:off x="3491880" y="2420888"/>
          <a:ext cx="4752528" cy="2734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9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385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1312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tx1"/>
                          </a:solidFill>
                          <a:latin typeface="Calibri Light" pitchFamily="34" charset="0"/>
                          <a:cs typeface="Calibri Light" pitchFamily="34" charset="0"/>
                        </a:rPr>
                        <a:t>Gmina</a:t>
                      </a:r>
                      <a:endParaRPr lang="pl-PL" sz="1600" dirty="0"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tx1"/>
                          </a:solidFill>
                          <a:latin typeface="Calibri Light" pitchFamily="34" charset="0"/>
                          <a:cs typeface="Calibri Light" pitchFamily="34" charset="0"/>
                        </a:rPr>
                        <a:t>Ilość </a:t>
                      </a:r>
                    </a:p>
                    <a:p>
                      <a:pPr algn="ctr"/>
                      <a:r>
                        <a:rPr lang="pl-PL" sz="1600" dirty="0">
                          <a:solidFill>
                            <a:schemeClr val="tx1"/>
                          </a:solidFill>
                          <a:latin typeface="Calibri Light" pitchFamily="34" charset="0"/>
                          <a:cs typeface="Calibri Light" pitchFamily="34" charset="0"/>
                        </a:rPr>
                        <a:t>jednostek OSP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917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  <a:latin typeface="Calibri Light" pitchFamily="34" charset="0"/>
                          <a:cs typeface="Calibri Light" pitchFamily="34" charset="0"/>
                        </a:rPr>
                        <a:t>Konstancin</a:t>
                      </a:r>
                      <a:r>
                        <a:rPr lang="pl-PL" sz="1600" baseline="0" dirty="0">
                          <a:solidFill>
                            <a:schemeClr val="tx1"/>
                          </a:solidFill>
                          <a:latin typeface="Calibri Light" pitchFamily="34" charset="0"/>
                          <a:cs typeface="Calibri Light" pitchFamily="34" charset="0"/>
                        </a:rPr>
                        <a:t> Jeziorna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latin typeface="Calibri Light" pitchFamily="34" charset="0"/>
                          <a:cs typeface="Calibri Light" pitchFamily="34" charset="0"/>
                        </a:rPr>
                        <a:t> </a:t>
                      </a:r>
                      <a:endParaRPr lang="pl-PL" sz="1600" dirty="0"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Calibri Light" pitchFamily="34" charset="0"/>
                          <a:cs typeface="Calibri Light" pitchFamily="34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39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latin typeface="Calibri Light" pitchFamily="34" charset="0"/>
                          <a:cs typeface="Calibri Light" pitchFamily="34" charset="0"/>
                        </a:rPr>
                        <a:t>Góra Kalwaria </a:t>
                      </a:r>
                      <a:endParaRPr lang="pl-PL" sz="1600" dirty="0"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Calibri Light" pitchFamily="34" charset="0"/>
                          <a:cs typeface="Calibri Light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3917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  <a:latin typeface="Calibri Light" pitchFamily="34" charset="0"/>
                          <a:cs typeface="Calibri Light" pitchFamily="34" charset="0"/>
                        </a:rPr>
                        <a:t>Piaseczno</a:t>
                      </a:r>
                      <a:endParaRPr lang="pl-PL" sz="1600" dirty="0"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Calibri Light" pitchFamily="34" charset="0"/>
                          <a:cs typeface="Calibri Light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3917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  <a:latin typeface="Calibri Light" pitchFamily="34" charset="0"/>
                          <a:cs typeface="Calibri Light" pitchFamily="34" charset="0"/>
                        </a:rPr>
                        <a:t>Prażmów </a:t>
                      </a:r>
                      <a:endParaRPr lang="pl-PL" sz="1600" dirty="0"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Calibri Light" pitchFamily="34" charset="0"/>
                          <a:cs typeface="Calibri Light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3917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  <a:latin typeface="Calibri Light" pitchFamily="34" charset="0"/>
                          <a:cs typeface="Calibri Light" pitchFamily="34" charset="0"/>
                        </a:rPr>
                        <a:t>Tarczyn </a:t>
                      </a:r>
                      <a:endParaRPr lang="pl-PL" sz="1600" dirty="0"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Calibri Light" pitchFamily="34" charset="0"/>
                          <a:cs typeface="Calibri Light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3917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  <a:latin typeface="Calibri Light" pitchFamily="34" charset="0"/>
                          <a:cs typeface="Calibri Light" pitchFamily="34" charset="0"/>
                        </a:rPr>
                        <a:t>Lesznowola </a:t>
                      </a:r>
                      <a:endParaRPr lang="pl-PL" sz="1600" dirty="0">
                        <a:latin typeface="Calibri Light" pitchFamily="34" charset="0"/>
                        <a:cs typeface="Calibri Ligh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latin typeface="Calibri Light" pitchFamily="34" charset="0"/>
                          <a:cs typeface="Calibri Light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CD633DAB-B9A0-42C8-B3BF-C2DCA19CF658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BC9B3726-2034-412C-80B2-9413038A1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4</a:t>
            </a:fld>
            <a:endParaRPr lang="pl-PL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C1CEE85-624C-4997-ADFE-09B01665E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546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Prewencja społeczna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B4DF2347-F319-4952-A1CF-56D1F94B6064}"/>
              </a:ext>
            </a:extLst>
          </p:cNvPr>
          <p:cNvSpPr txBox="1"/>
          <p:nvPr/>
        </p:nvSpPr>
        <p:spPr>
          <a:xfrm>
            <a:off x="4831613" y="6400412"/>
            <a:ext cx="1758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344648F1-A513-43C2-9657-D15A54DDE822}"/>
              </a:ext>
            </a:extLst>
          </p:cNvPr>
          <p:cNvSpPr txBox="1"/>
          <p:nvPr/>
        </p:nvSpPr>
        <p:spPr>
          <a:xfrm>
            <a:off x="4836285" y="1174248"/>
            <a:ext cx="3538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Spotkania w przedszkolach i szkołach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F23F980-6E79-4BBD-80C7-EB489705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40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8102837-54BE-920C-3FF2-D1E4A34463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1" y="4716705"/>
            <a:ext cx="4059944" cy="171278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44EF9A2E-E42F-4A31-9398-A2FA98ACE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57" y="5047278"/>
            <a:ext cx="3905250" cy="117157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C772BEE-7C9A-57C0-0ED5-221A906E0E53}"/>
              </a:ext>
            </a:extLst>
          </p:cNvPr>
          <p:cNvSpPr txBox="1"/>
          <p:nvPr/>
        </p:nvSpPr>
        <p:spPr>
          <a:xfrm>
            <a:off x="530521" y="4279390"/>
            <a:ext cx="4020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Wizyta w siedzibie KP PSP Piaseczno.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326A85B5-46D9-8E18-559A-2A4E90BFC2BC}"/>
              </a:ext>
            </a:extLst>
          </p:cNvPr>
          <p:cNvSpPr txBox="1"/>
          <p:nvPr/>
        </p:nvSpPr>
        <p:spPr>
          <a:xfrm>
            <a:off x="4631461" y="4547428"/>
            <a:ext cx="4198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Wizyta w szkole w ramach akcji „Wakacje 2023”.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ECC8EA50-D7B4-97E6-58F2-91AD649F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09" y="1650299"/>
            <a:ext cx="3826886" cy="287016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014D5D6F-DD29-7496-3442-7C16B0623C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7" y="1267343"/>
            <a:ext cx="3941779" cy="295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38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40C821-696B-4C0D-95CF-6D2F64E96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3775"/>
          </a:xfrm>
        </p:spPr>
        <p:txBody>
          <a:bodyPr>
            <a:normAutofit/>
          </a:bodyPr>
          <a:lstStyle/>
          <a:p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Prewencja społeczna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0FF340E-1B51-4276-AD63-1C7BDA60986D}"/>
              </a:ext>
            </a:extLst>
          </p:cNvPr>
          <p:cNvSpPr txBox="1"/>
          <p:nvPr/>
        </p:nvSpPr>
        <p:spPr>
          <a:xfrm>
            <a:off x="436288" y="6000184"/>
            <a:ext cx="8136904" cy="615553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 2023 r. w przedsięwzięciach z zakresu prewencji społecznej  wzięło udział </a:t>
            </a:r>
            <a:b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około </a:t>
            </a:r>
            <a:r>
              <a:rPr lang="pl-PL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5 000</a:t>
            </a:r>
            <a:r>
              <a:rPr lang="pl-PL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uczestników.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5691AE40-C4E3-4F26-8A2B-A5563666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41</a:t>
            </a:fld>
            <a:endParaRPr lang="pl-PL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7F7196B6-9A93-43A6-4F85-D9CAA8025BB8}"/>
              </a:ext>
            </a:extLst>
          </p:cNvPr>
          <p:cNvSpPr txBox="1"/>
          <p:nvPr/>
        </p:nvSpPr>
        <p:spPr>
          <a:xfrm>
            <a:off x="335662" y="5002359"/>
            <a:ext cx="1758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1C511A2C-FCF6-6C6A-5748-DEC5C36210B4}"/>
              </a:ext>
            </a:extLst>
          </p:cNvPr>
          <p:cNvSpPr txBox="1"/>
          <p:nvPr/>
        </p:nvSpPr>
        <p:spPr>
          <a:xfrm>
            <a:off x="335662" y="4073131"/>
            <a:ext cx="3760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„Akcja Lato 2023” uczniowie z wizytą w JRG Piaseczno.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0ABF138-60D7-EF08-AE12-EE6108226CCA}"/>
              </a:ext>
            </a:extLst>
          </p:cNvPr>
          <p:cNvSpPr txBox="1"/>
          <p:nvPr/>
        </p:nvSpPr>
        <p:spPr>
          <a:xfrm>
            <a:off x="3851920" y="5538842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„Akcja Lato 2023” w Szkole Podstawowej w Józefosławiu.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4186FB31-7575-4F8C-045F-EA374CB486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99" y="749105"/>
            <a:ext cx="3579093" cy="477212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D277735-3026-A66E-CD33-636DACF6A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68" y="823124"/>
            <a:ext cx="4041998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44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04000D6-2E83-97EC-1F90-999E475E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04664"/>
            <a:ext cx="8363272" cy="706090"/>
          </a:xfrm>
        </p:spPr>
        <p:txBody>
          <a:bodyPr>
            <a:normAutofit/>
          </a:bodyPr>
          <a:lstStyle/>
          <a:p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Prewencja społeczna</a:t>
            </a:r>
            <a:endParaRPr lang="pl-PL" sz="32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C64C3680-6744-5EB6-167D-1CBC0961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F22B352E-DE63-4EAD-FEBF-866532C6B66A}"/>
              </a:ext>
            </a:extLst>
          </p:cNvPr>
          <p:cNvSpPr txBox="1"/>
          <p:nvPr/>
        </p:nvSpPr>
        <p:spPr>
          <a:xfrm rot="16200000">
            <a:off x="7613538" y="2679399"/>
            <a:ext cx="1758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07EEBF0-0B62-346D-3EE0-BF55F2E5D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82048"/>
            <a:ext cx="4357241" cy="32717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CDC7B30-DF63-8234-208D-915A1FD43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56100"/>
            <a:ext cx="2448272" cy="515490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165C7D8-15BF-331D-7C83-59793F2DA2AD}"/>
              </a:ext>
            </a:extLst>
          </p:cNvPr>
          <p:cNvSpPr txBox="1"/>
          <p:nvPr/>
        </p:nvSpPr>
        <p:spPr>
          <a:xfrm>
            <a:off x="3906304" y="4869160"/>
            <a:ext cx="4266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Pokazy ratownictwa wodnego w czasie wakacji.</a:t>
            </a:r>
          </a:p>
        </p:txBody>
      </p:sp>
    </p:spTree>
    <p:extLst>
      <p:ext uri="{BB962C8B-B14F-4D97-AF65-F5344CB8AC3E}">
        <p14:creationId xmlns:p14="http://schemas.microsoft.com/office/powerpoint/2010/main" val="958762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895D0D7-AD9D-6BAF-0C73-D04DA2741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Prewencja społeczna</a:t>
            </a:r>
            <a:endParaRPr lang="pl-PL" sz="32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154F0D2-8760-5212-B37A-12D711E4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107FC457-6E17-CC82-2467-75B8E36254A1}"/>
              </a:ext>
            </a:extLst>
          </p:cNvPr>
          <p:cNvSpPr txBox="1"/>
          <p:nvPr/>
        </p:nvSpPr>
        <p:spPr>
          <a:xfrm>
            <a:off x="445930" y="5157192"/>
            <a:ext cx="3877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Pokazy ratownictwa na lodzie w czasie ferii.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FCF6BE07-77AE-31D9-2AA8-2B4591268F74}"/>
              </a:ext>
            </a:extLst>
          </p:cNvPr>
          <p:cNvSpPr txBox="1"/>
          <p:nvPr/>
        </p:nvSpPr>
        <p:spPr>
          <a:xfrm rot="16200000">
            <a:off x="7807425" y="2657707"/>
            <a:ext cx="1758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Źródło: KP PSP Piaseczno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31BE1B38-A9C0-FA70-C540-1EC1EF63D8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8" y="1417638"/>
            <a:ext cx="4374932" cy="328498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FCC2D762-9252-5DDD-1E1C-53F41A70A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41" y="1418418"/>
            <a:ext cx="3750519" cy="499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514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72706" name="Prostokąt 4"/>
          <p:cNvSpPr>
            <a:spLocks noChangeArrowheads="1"/>
          </p:cNvSpPr>
          <p:nvPr/>
        </p:nvSpPr>
        <p:spPr bwMode="auto">
          <a:xfrm>
            <a:off x="683568" y="1124744"/>
            <a:ext cx="7848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l-PL" sz="1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 zakresie operacyjnym opracowano założenia i plany sieci sił PSP i OSP, </a:t>
            </a:r>
            <a:br>
              <a:rPr lang="pl-PL" sz="1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aby zapewnić czas przybycia do zdarzenia pierwszych podmiotów ratowniczych KSRG  max. </a:t>
            </a:r>
            <a:r>
              <a:rPr lang="pl-PL" sz="18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 15 minut.   </a:t>
            </a:r>
          </a:p>
          <a:p>
            <a:pPr algn="just" defTabSz="914400">
              <a:lnSpc>
                <a:spcPct val="100000"/>
              </a:lnSpc>
              <a:buClrTx/>
              <a:buSzTx/>
              <a:buFontTx/>
              <a:buNone/>
            </a:pPr>
            <a:endParaRPr lang="pl-PL" sz="18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l-PL" sz="1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 czasie dojazdu do 15 minut niemalże cały teren powiatu objęty jest zasięgiem działania obecnej sieci jednostek KSRG. </a:t>
            </a:r>
          </a:p>
          <a:p>
            <a:pPr algn="just" defTabSz="914400">
              <a:lnSpc>
                <a:spcPct val="100000"/>
              </a:lnSpc>
              <a:buClrTx/>
              <a:buSzTx/>
              <a:buFontTx/>
              <a:buNone/>
            </a:pPr>
            <a:endParaRPr lang="pl-PL" sz="18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pl-PL" sz="18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2707" name="Rectangle 1"/>
          <p:cNvSpPr>
            <a:spLocks noChangeArrowheads="1"/>
          </p:cNvSpPr>
          <p:nvPr/>
        </p:nvSpPr>
        <p:spPr bwMode="auto">
          <a:xfrm>
            <a:off x="650226" y="3347992"/>
            <a:ext cx="7705725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pl-PL" sz="1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Analiza podjętych w 2023 roku interwencji oraz ilości i wielkości zdarzeń </a:t>
            </a:r>
            <a:br>
              <a:rPr lang="pl-PL" sz="1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 poszczególnych dziedzin ratownictwa pozwala przyjąć wnioski, że powiat piaseczyński jest w tym zakresie skutecznie zabezpieczany. </a:t>
            </a:r>
          </a:p>
          <a:p>
            <a:pPr indent="449263" algn="just"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pl-PL" sz="1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449263" algn="just"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Wyposażenie podmiotów KSRG pozwala na podjęcie skutecznych działań </a:t>
            </a:r>
            <a:b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 podstawowych dziedzinach ratownictwa.</a:t>
            </a:r>
          </a:p>
        </p:txBody>
      </p:sp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2234835" y="468669"/>
            <a:ext cx="45365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SimSun" pitchFamily="2" charset="-122"/>
                <a:cs typeface="Calibri Light" panose="020F0302020204030204" pitchFamily="34" charset="0"/>
              </a:rPr>
              <a:t>Podsumowanie i wnioski</a:t>
            </a:r>
            <a:endParaRPr lang="pl-PL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5" name="Łącznik prosty 4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FDE29C79-ACF1-4B80-8E36-4101A54A0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DBBA3448-1891-4926-B31E-16DE788FD750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59A762CD-F70B-40F9-BC81-A41A8D294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44</a:t>
            </a:fld>
            <a:endParaRPr lang="pl-PL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395536" y="1196752"/>
            <a:ext cx="8382000" cy="473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 algn="just" defTabSz="914400">
              <a:lnSpc>
                <a:spcPts val="2800"/>
              </a:lnSpc>
              <a:buClrTx/>
              <a:buSzTx/>
              <a:buFontTx/>
              <a:buNone/>
            </a:pP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Do realizacji różnorodnych zadań, którymi zajmuje się straż pożarna, niezbędne są odpowiednie narzędzia (tj. pojazdy i sprzęt pożarniczy,  wyposażenie, umundurowanie i ochrony osobiste dla strażaka), by prowadzone działania ratownicze były skuteczne i efektywne oraz bezpieczne, zarówno dla ratowanego, jak i ratownika.</a:t>
            </a:r>
          </a:p>
          <a:p>
            <a:pPr indent="449263" algn="just" defTabSz="914400">
              <a:lnSpc>
                <a:spcPts val="2800"/>
              </a:lnSpc>
              <a:buClrTx/>
              <a:buSzTx/>
              <a:buFontTx/>
              <a:buNone/>
            </a:pP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Utrzymanie jednostek Państwowej Straży Pożarnej to nie tylko obowiązek budżetu państwa, ale również poprzez wsparcie lokalnych samorządów tworzenie komfortu posiadania takiej formacji – służby, do likwidacji wszelkiego rodzaju zagrożeń na terenie powiatu.  </a:t>
            </a:r>
          </a:p>
          <a:p>
            <a:pPr indent="449263" algn="just" defTabSz="914400">
              <a:lnSpc>
                <a:spcPts val="2800"/>
              </a:lnSpc>
              <a:buClrTx/>
              <a:buSzTx/>
              <a:buFontTx/>
              <a:buNone/>
            </a:pPr>
            <a:endParaRPr lang="pl-P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449263" algn="just" defTabSz="914400">
              <a:lnSpc>
                <a:spcPts val="2800"/>
              </a:lnSpc>
              <a:buClrTx/>
              <a:buSzTx/>
              <a:buFontTx/>
              <a:buNone/>
            </a:pP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Istotnym jest aspekt sukcesywnej wymiany wyeksploatowanych samochodów i sprzętu ratowniczego. Inwestycje i wydatki na straż pożarną - to inwestycje w bezpieczeństwo mieszkańców gmin i powiatu piaseczyńskiego.  </a:t>
            </a:r>
          </a:p>
        </p:txBody>
      </p:sp>
      <p:cxnSp>
        <p:nvCxnSpPr>
          <p:cNvPr id="5" name="Łącznik prosty 4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DD91A96A-794A-47B4-AF00-080AAA7F9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47A53455-791A-41A0-BB74-DD43811ECCDF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3279B725-585F-463E-BDF3-FFCBEF641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45</a:t>
            </a:fld>
            <a:endParaRPr lang="pl-PL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E3A50F05-D2A8-82F6-A1A6-0B24ADB80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835" y="468669"/>
            <a:ext cx="45365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pl-PL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SimSun" pitchFamily="2" charset="-122"/>
                <a:cs typeface="Calibri Light" panose="020F0302020204030204" pitchFamily="34" charset="0"/>
              </a:rPr>
              <a:t>Podsumowanie i wnioski</a:t>
            </a:r>
            <a:endParaRPr lang="pl-PL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3EDF3D3-D7A4-0DCF-A380-50FCF4964B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55569" y="6381328"/>
            <a:ext cx="594657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endParaRPr lang="pl-PL" sz="16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defTabSz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Char char="•"/>
              <a:defRPr/>
            </a:pPr>
            <a:endParaRPr lang="pl-PL" sz="16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lang="pl-PL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</a:t>
            </a:r>
            <a:endParaRPr lang="pl-PL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endParaRPr lang="pl-PL" sz="1600" b="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lang="pl-PL" sz="1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     </a:t>
            </a:r>
            <a:endParaRPr lang="pl-PL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742950" lvl="1" indent="-285750" defTabSz="91440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endParaRPr lang="pl-PL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96117" y="1189848"/>
            <a:ext cx="8552760" cy="501675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defTabSz="914400"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l-PL" sz="2000" dirty="0">
                <a:latin typeface="Calibri Light" panose="020F0302020204030204" pitchFamily="34" charset="0"/>
                <a:ea typeface="Calibri" pitchFamily="34" charset="0"/>
                <a:cs typeface="Calibri Light" panose="020F0302020204030204" pitchFamily="34" charset="0"/>
              </a:rPr>
              <a:t>Dla utrzymania odpowiedniego stopnia gotowości operacyjnej, niezbędnym jest utrzymywanie normatywnego wyposażenia w sprzęt i pojazdy ratownicze oraz bazę lokalową.  </a:t>
            </a:r>
          </a:p>
          <a:p>
            <a:pPr algn="just" defTabSz="914400"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l-PL" sz="2000" dirty="0">
                <a:latin typeface="Calibri Light" panose="020F0302020204030204" pitchFamily="34" charset="0"/>
                <a:ea typeface="Calibri" pitchFamily="34" charset="0"/>
                <a:cs typeface="Calibri Light" panose="020F0302020204030204" pitchFamily="34" charset="0"/>
              </a:rPr>
              <a:t>Idzie za tym konieczność inwestowania w ten sprzęt co 2-3 lata, odnawiania </a:t>
            </a:r>
            <a:br>
              <a:rPr lang="pl-PL" sz="2000" dirty="0">
                <a:latin typeface="Calibri Light" panose="020F0302020204030204" pitchFamily="34" charset="0"/>
                <a:ea typeface="Calibri" pitchFamily="34" charset="0"/>
                <a:cs typeface="Calibri Light" panose="020F0302020204030204" pitchFamily="34" charset="0"/>
              </a:rPr>
            </a:br>
            <a:r>
              <a:rPr lang="pl-PL" sz="2000" dirty="0">
                <a:latin typeface="Calibri Light" panose="020F0302020204030204" pitchFamily="34" charset="0"/>
                <a:ea typeface="Calibri" pitchFamily="34" charset="0"/>
                <a:cs typeface="Calibri Light" panose="020F0302020204030204" pitchFamily="34" charset="0"/>
              </a:rPr>
              <a:t>i unowocześniania pożarniczego taboru samochodowego i wprowadzania nowych energooszczędnych technologii.</a:t>
            </a:r>
          </a:p>
          <a:p>
            <a:pPr algn="just" defTabSz="914400"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pl-PL" sz="2000" dirty="0">
              <a:latin typeface="Calibri Light" panose="020F0302020204030204" pitchFamily="34" charset="0"/>
              <a:ea typeface="Calibri" pitchFamily="34" charset="0"/>
              <a:cs typeface="Calibri Light" panose="020F0302020204030204" pitchFamily="34" charset="0"/>
            </a:endParaRPr>
          </a:p>
          <a:p>
            <a:pPr algn="just" defTabSz="914400"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pl-PL" sz="2000" dirty="0">
                <a:latin typeface="Calibri Light" panose="020F0302020204030204" pitchFamily="34" charset="0"/>
                <a:ea typeface="Calibri" pitchFamily="34" charset="0"/>
                <a:cs typeface="Calibri Light" panose="020F0302020204030204" pitchFamily="34" charset="0"/>
              </a:rPr>
              <a:t>Poniżej przedstawiam plany i dążenia w tym zakresie na ten rok:</a:t>
            </a:r>
          </a:p>
          <a:p>
            <a:pPr marL="342900" indent="-342900">
              <a:buFontTx/>
              <a:buChar char="•"/>
              <a:defRPr/>
            </a:pP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średni  samochód ratowniczo-gaśniczy GBA – szacowany koszt 1 700 000  zł </a:t>
            </a:r>
            <a:b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wymagany wkład własny 50%;</a:t>
            </a:r>
          </a:p>
          <a:p>
            <a:pPr marL="342900" indent="-342900">
              <a:buFontTx/>
              <a:buChar char="•"/>
              <a:defRPr/>
            </a:pP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modernizacja budynku Komendy Powiatowej PSP Piasecznie w zakresie instalacji kanalizacyjnej, ciepłej i zimnej wody, wewnętrznej sieci hydrantowej, przyłącza wodociągowego wraz z pracami wykończeniowymi i wymianą wyposażenia.  Szacowany koszt 350 000 zł;</a:t>
            </a:r>
          </a:p>
          <a:p>
            <a:pPr marL="342900" indent="-342900">
              <a:buFontTx/>
              <a:buChar char="•"/>
              <a:defRPr/>
            </a:pPr>
            <a:r>
              <a:rPr lang="pl-PL" sz="2000" dirty="0">
                <a:latin typeface="Calibri Light" panose="020F0302020204030204" pitchFamily="34" charset="0"/>
                <a:ea typeface="Calibri" pitchFamily="34" charset="0"/>
                <a:cs typeface="Calibri Light" panose="020F0302020204030204" pitchFamily="34" charset="0"/>
              </a:rPr>
              <a:t>remont schodów wejściowych do budynku;</a:t>
            </a:r>
          </a:p>
          <a:p>
            <a:pPr marL="342900" indent="-342900">
              <a:buFontTx/>
              <a:buChar char="•"/>
              <a:defRPr/>
            </a:pPr>
            <a:r>
              <a:rPr lang="pl-PL" sz="2000" dirty="0">
                <a:latin typeface="Calibri Light" panose="020F0302020204030204" pitchFamily="34" charset="0"/>
                <a:ea typeface="Calibri" pitchFamily="34" charset="0"/>
                <a:cs typeface="Calibri Light" panose="020F0302020204030204" pitchFamily="34" charset="0"/>
              </a:rPr>
              <a:t>wymiany łóżek w pomieszczeniach załogi JRG na 1 piętrze. </a:t>
            </a:r>
          </a:p>
        </p:txBody>
      </p:sp>
      <p:sp>
        <p:nvSpPr>
          <p:cNvPr id="17" name="Prostokąt 7"/>
          <p:cNvSpPr>
            <a:spLocks noChangeArrowheads="1"/>
          </p:cNvSpPr>
          <p:nvPr/>
        </p:nvSpPr>
        <p:spPr bwMode="auto">
          <a:xfrm>
            <a:off x="296117" y="486597"/>
            <a:ext cx="85517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l-PL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Priorytety w zakresie wymiany i doposażenia sprzętowego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39369438-0435-4C8C-8A19-5485D1EF6FE3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EC6C76C7-C469-4A8C-AD11-55E73595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46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9249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83985"/>
            <a:ext cx="1043607" cy="1341705"/>
          </a:xfrm>
          <a:prstGeom prst="rect">
            <a:avLst/>
          </a:prstGeom>
        </p:spPr>
      </p:pic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55569" y="6381328"/>
            <a:ext cx="594657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endParaRPr lang="pl-PL" sz="16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defTabSz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Char char="•"/>
              <a:defRPr/>
            </a:pPr>
            <a:endParaRPr lang="pl-PL" sz="16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lang="pl-PL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</a:t>
            </a:r>
            <a:endParaRPr lang="pl-PL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endParaRPr lang="pl-PL" sz="1600" b="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Tx/>
              <a:buSzTx/>
              <a:defRPr/>
            </a:pPr>
            <a:r>
              <a:rPr lang="pl-PL" sz="16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     </a:t>
            </a:r>
            <a:endParaRPr lang="pl-PL" sz="16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742950" lvl="1" indent="-285750" defTabSz="91440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endParaRPr lang="pl-PL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51521" y="1884773"/>
            <a:ext cx="8552760" cy="286232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pl-PL" sz="2000" dirty="0">
                <a:latin typeface="Calibri Light" panose="020F0302020204030204" pitchFamily="34" charset="0"/>
                <a:ea typeface="Calibri" pitchFamily="34" charset="0"/>
                <a:cs typeface="Calibri Light" panose="020F0302020204030204" pitchFamily="34" charset="0"/>
              </a:rPr>
              <a:t>W ramach prowadzenia tej inwestycji otrzymano decyzję o ustaleniu warunków lokalizacji dla budowy, opracowano opis taksacyjny lasu dla działki pod budowę,  uzyskano zgody na prowadzenie inwestycji od Ministerstwa Rozwoju i Technologii, Wojewody i Starosty. Środki finansowe na prowadzenie inwestycji w tym roku, </a:t>
            </a:r>
            <a:br>
              <a:rPr lang="pl-PL" sz="2000" dirty="0">
                <a:latin typeface="Calibri Light" panose="020F0302020204030204" pitchFamily="34" charset="0"/>
                <a:ea typeface="Calibri" pitchFamily="34" charset="0"/>
                <a:cs typeface="Calibri Light" panose="020F0302020204030204" pitchFamily="34" charset="0"/>
              </a:rPr>
            </a:br>
            <a:r>
              <a:rPr lang="pl-PL" sz="2000" dirty="0">
                <a:latin typeface="Calibri Light" panose="020F0302020204030204" pitchFamily="34" charset="0"/>
                <a:ea typeface="Calibri" pitchFamily="34" charset="0"/>
                <a:cs typeface="Calibri Light" panose="020F0302020204030204" pitchFamily="34" charset="0"/>
              </a:rPr>
              <a:t>w wysokości 500 000 zł pozwalają na ogłoszenie przetargu na „wykonanie mapy do celów projektowych, dokumentacji projektowej (w tym uzyskanie decyzji zezwalającej na wyłączenie z produkcji leśnej gruntu leśnego) wraz z uzyskaniem pozwolenia na budowę i pełnienie nadzoru, przeprowadzenie wycinki lasu </a:t>
            </a:r>
            <a:br>
              <a:rPr lang="pl-PL" sz="2000" dirty="0">
                <a:latin typeface="Calibri Light" panose="020F0302020204030204" pitchFamily="34" charset="0"/>
                <a:ea typeface="Calibri" pitchFamily="34" charset="0"/>
                <a:cs typeface="Calibri Light" panose="020F0302020204030204" pitchFamily="34" charset="0"/>
              </a:rPr>
            </a:br>
            <a:r>
              <a:rPr lang="pl-PL" sz="2000" dirty="0">
                <a:latin typeface="Calibri Light" panose="020F0302020204030204" pitchFamily="34" charset="0"/>
                <a:ea typeface="Calibri" pitchFamily="34" charset="0"/>
                <a:cs typeface="Calibri Light" panose="020F0302020204030204" pitchFamily="34" charset="0"/>
              </a:rPr>
              <a:t>i przygotowanie terenu pod budowę.</a:t>
            </a:r>
            <a:endParaRPr lang="pl-P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Prostokąt 7"/>
          <p:cNvSpPr>
            <a:spLocks noChangeArrowheads="1"/>
          </p:cNvSpPr>
          <p:nvPr/>
        </p:nvSpPr>
        <p:spPr bwMode="auto">
          <a:xfrm>
            <a:off x="640326" y="585494"/>
            <a:ext cx="77233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„Budowa JRG nr 2 -Góra Kalwaria” 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39369438-0435-4C8C-8A19-5485D1EF6FE3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EC6C76C7-C469-4A8C-AD11-55E73595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61445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778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07904" y="2792767"/>
            <a:ext cx="5220072" cy="777875"/>
          </a:xfrm>
        </p:spPr>
        <p:txBody>
          <a:bodyPr/>
          <a:lstStyle/>
          <a:p>
            <a:pPr eaLnBrk="1" hangingPunct="1"/>
            <a:r>
              <a:rPr lang="pl-PL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Dziękujemy za uwagę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635896" y="5715000"/>
            <a:ext cx="55081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pl-PL" sz="1400" i="1" u="sng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Sprawozdanie opracował:  </a:t>
            </a:r>
          </a:p>
          <a:p>
            <a:pPr defTabSz="914400">
              <a:lnSpc>
                <a:spcPct val="150000"/>
              </a:lnSpc>
              <a:buClrTx/>
              <a:buSzTx/>
              <a:buFontTx/>
              <a:buNone/>
            </a:pPr>
            <a:r>
              <a:rPr lang="pl-PL" sz="1400" i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Zespół Komendy Powiatowej PSP w Piasecznie  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FCE7543C-33C5-4BEE-B0A0-00F3C6E7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48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6576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colorTemperature colorTemp="325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3805"/>
            <a:ext cx="3563889" cy="4581886"/>
          </a:xfrm>
          <a:prstGeom prst="rect">
            <a:avLst/>
          </a:prstGeom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67544" y="476672"/>
            <a:ext cx="82804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l-PL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Jednostki ochrony przeciwpożarowej realizują zadania w zakresie: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-     gaszenia pożarów, </a:t>
            </a:r>
            <a:b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-     ratownictwa drogowego,</a:t>
            </a:r>
            <a:b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-     ratownictwa technicznego i budowlanego,</a:t>
            </a:r>
            <a:b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-     ratownictwa wodnego,</a:t>
            </a:r>
            <a:b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-     ratownictwa wysokościowego,</a:t>
            </a:r>
            <a:b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-     ratownictwa chemiczno-ekologicznego,</a:t>
            </a:r>
            <a:b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-     ratownictwa medycznego /na poziomie kwalifikowanej pierwszej pomocy/,</a:t>
            </a:r>
            <a:b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pl-PL" u="sng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oraz wielu różnych zdarzeń, np.:</a:t>
            </a: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/>
            </a:r>
            <a:b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-     usuwanie zagrożenia ze strony owadów /pszczół, os, szerszeni/,</a:t>
            </a:r>
            <a:b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-     wypompowanie wody,</a:t>
            </a:r>
            <a:b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-     usuwanie skutków wichur i zdarzeń kryzysowych,</a:t>
            </a:r>
            <a:b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-     akcje powodziowe,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Char char="-"/>
            </a:pP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    porządkowanie dróg po wypadkach na drogach,</a:t>
            </a:r>
            <a:b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pl-PL" u="sng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czy też interwencje wspomagające działania innych służb, takie jak:</a:t>
            </a: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/>
            </a:r>
            <a:b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-     pomoc i współpraca z policją, pogotowiem ratunkowym, pogotowiem   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     gazowym i energetycznym, strażami miejskimi, itp. 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Char char="-"/>
            </a:pP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    zabezpieczenia lądowania śmigłowca Lotniczego Pogotowia Ratunkowego,</a:t>
            </a:r>
          </a:p>
          <a:p>
            <a:pPr marL="285750" indent="-285750" defTabSz="914400">
              <a:lnSpc>
                <a:spcPct val="100000"/>
              </a:lnSpc>
              <a:buClrTx/>
              <a:buSzTx/>
              <a:buFontTx/>
              <a:buChar char="-"/>
            </a:pP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działania wspierające Państwowe Ratownictwo Medyczne,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Char char="-"/>
            </a:pP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    działania wspierające ograniczanie rozprzestrzeniania się wirusa SarsCov-2,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Char char="-"/>
            </a:pPr>
            <a:r>
              <a:rPr lang="pl-PL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    działania wspierające w związku z wojną w Ukrainie.</a:t>
            </a:r>
          </a:p>
        </p:txBody>
      </p:sp>
      <p:cxnSp>
        <p:nvCxnSpPr>
          <p:cNvPr id="8" name="Łącznik prosty 7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-28575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3976B0AC-D3A0-4630-A3D9-C51C320378E7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48487E80-B8CF-42F1-816B-5423E62E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5</a:t>
            </a:fld>
            <a:endParaRPr lang="pl-P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38147B1B-013C-1496-3E48-480BC15B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8" name="Rectangle 38">
            <a:extLst>
              <a:ext uri="{FF2B5EF4-FFF2-40B4-BE49-F238E27FC236}">
                <a16:creationId xmlns:a16="http://schemas.microsoft.com/office/drawing/2014/main" xmlns="" id="{19DA87E4-D2D1-A1D0-482E-FD4E430A3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1383161"/>
            <a:ext cx="799304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Na terenie woj. mazowieckiego w 2023 r. odnotowano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70 295</a:t>
            </a:r>
            <a:r>
              <a:rPr lang="pl-PL" altLang="pl-PL" sz="18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alt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zdarzeń wymagających interwencji straży pożarnej.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W porównaniu do 2022 r. wystąpił spadek ilości zdarzeń o 28 % </a:t>
            </a:r>
            <a:r>
              <a:rPr lang="pl-PL" altLang="pl-PL" sz="18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pl-PL" altLang="pl-PL" sz="18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alt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(w 2022 roku odnotowano 90 635 zdarzeń).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KM PSP Warszawa – 20 211 interwencji 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xmlns="" id="{F5C67E67-E266-7BC9-FDFC-19F3028E0F09}"/>
              </a:ext>
            </a:extLst>
          </p:cNvPr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55B0392D-5F41-15A7-74F9-3EA87A239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B3158E61-6251-2E32-8D6A-8AE4319778FF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17A1ED6A-929C-16A7-B85A-9F0D6437875D}"/>
              </a:ext>
            </a:extLst>
          </p:cNvPr>
          <p:cNvSpPr txBox="1"/>
          <p:nvPr/>
        </p:nvSpPr>
        <p:spPr>
          <a:xfrm>
            <a:off x="971600" y="470497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Interwencje jednostek ochrony przeciwpożarowej na terenie województwa mazowieckiego w 2023 r.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xmlns="" id="{4BAE8FCE-3F8B-BE87-1761-FD8C8EEE1C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4878413"/>
              </p:ext>
            </p:extLst>
          </p:nvPr>
        </p:nvGraphicFramePr>
        <p:xfrm>
          <a:off x="107348" y="2060848"/>
          <a:ext cx="8929304" cy="4464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ytuł 10">
            <a:extLst>
              <a:ext uri="{FF2B5EF4-FFF2-40B4-BE49-F238E27FC236}">
                <a16:creationId xmlns:a16="http://schemas.microsoft.com/office/drawing/2014/main" xmlns="" id="{2B5CA246-8C7E-B059-545B-FFB359E5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2244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FEB019A-CAFB-4DDD-A56C-D15624403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22" y="577255"/>
            <a:ext cx="8568952" cy="936104"/>
          </a:xfrm>
        </p:spPr>
        <p:txBody>
          <a:bodyPr>
            <a:noAutofit/>
          </a:bodyPr>
          <a:lstStyle/>
          <a:p>
            <a:r>
              <a:rPr lang="pl-PL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 2023 roku na terenie powiatu piaseczyńskiego jednostki ochrony przeciwpożarowej podjęły </a:t>
            </a:r>
            <a:r>
              <a:rPr lang="pl-PL" sz="32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2914</a:t>
            </a:r>
            <a:r>
              <a:rPr lang="pl-PL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l-PL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interwencji   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xmlns="" id="{D767A819-2A1D-4684-80BB-A7E51E6C6A54}"/>
              </a:ext>
            </a:extLst>
          </p:cNvPr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70819EC3-E062-472A-9D6D-59182BC17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5D4DF57C-2260-44B0-B9AF-1597D2CEC82D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56698AD-E876-484B-B7ED-72D7E72B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t>7</a:t>
            </a:fld>
            <a:endParaRPr lang="pl-PL"/>
          </a:p>
        </p:txBody>
      </p:sp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xmlns="" id="{F9863A69-7D9D-8586-7E02-9CCFACF9A4AC}"/>
              </a:ext>
            </a:extLst>
          </p:cNvPr>
          <p:cNvGraphicFramePr>
            <a:graphicFrameLocks/>
          </p:cNvGraphicFramePr>
          <p:nvPr/>
        </p:nvGraphicFramePr>
        <p:xfrm>
          <a:off x="107504" y="1628801"/>
          <a:ext cx="8856984" cy="5092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49875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2"/>
          <p:cNvGraphicFramePr>
            <a:graphicFrameLocks noChangeAspect="1"/>
          </p:cNvGraphicFramePr>
          <p:nvPr/>
        </p:nvGraphicFramePr>
        <p:xfrm>
          <a:off x="107504" y="1196751"/>
          <a:ext cx="8928993" cy="3456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rostokąt 4"/>
          <p:cNvSpPr/>
          <p:nvPr/>
        </p:nvSpPr>
        <p:spPr>
          <a:xfrm>
            <a:off x="1008170" y="541715"/>
            <a:ext cx="6911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Statystyka  zdarzeń  na terenie powiatu piaseczyńskiego</a:t>
            </a:r>
            <a:b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 latach 2019 - 2023</a:t>
            </a:r>
            <a:endParaRPr kumimoji="0" lang="pl-PL" sz="2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CDCE8AF4-129D-4C2E-95D2-3942A3CE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4FFEEC66-FE24-4BFD-AF23-8DA156D4B334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AC61FAD0-7C78-4176-9970-0948F0C0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A08454-FAB9-4585-8BB6-44618B29CFA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42CD11E1-FAD2-320B-DAFA-850C28DEB260}"/>
              </a:ext>
            </a:extLst>
          </p:cNvPr>
          <p:cNvSpPr txBox="1"/>
          <p:nvPr/>
        </p:nvSpPr>
        <p:spPr>
          <a:xfrm>
            <a:off x="261864" y="4612767"/>
            <a:ext cx="8424936" cy="1491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tabLst>
                <a:tab pos="3200400" algn="l"/>
              </a:tabLst>
            </a:pPr>
            <a:r>
              <a:rPr lang="pl-PL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Ilość interwencji na terenie powiatu piaseczyńskiego w 2023 r. była poniżej średniej </a:t>
            </a:r>
            <a:br>
              <a:rPr lang="pl-PL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</a:br>
            <a:r>
              <a:rPr lang="pl-PL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5-letniej, która wynosi 3515 zdarzeń.</a:t>
            </a:r>
          </a:p>
          <a:p>
            <a:pPr algn="just">
              <a:lnSpc>
                <a:spcPct val="115000"/>
              </a:lnSpc>
              <a:tabLst>
                <a:tab pos="3200400" algn="l"/>
              </a:tabLst>
            </a:pPr>
            <a:r>
              <a:rPr lang="pl-PL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 </a:t>
            </a:r>
          </a:p>
          <a:p>
            <a:pPr algn="just">
              <a:lnSpc>
                <a:spcPct val="115000"/>
              </a:lnSpc>
              <a:tabLst>
                <a:tab pos="3200400" algn="l"/>
              </a:tabLst>
            </a:pPr>
            <a:r>
              <a:rPr lang="pl-PL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Zdarzenia związane z pomocą </a:t>
            </a:r>
            <a:r>
              <a:rPr lang="pl-PL" sz="16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obywatelom</a:t>
            </a:r>
            <a:r>
              <a:rPr lang="pl-PL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Ukrainy stanowiły 1,5 ‰ ogólnej liczby interwencji i dotyczyły w szczególności transportu  materiałów z ośrodka w Tomicach. </a:t>
            </a:r>
          </a:p>
        </p:txBody>
      </p:sp>
    </p:spTree>
    <p:extLst>
      <p:ext uri="{BB962C8B-B14F-4D97-AF65-F5344CB8AC3E}">
        <p14:creationId xmlns:p14="http://schemas.microsoft.com/office/powerpoint/2010/main" val="288339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EEB994D1-FAFF-4B39-BCB8-16B6A58E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8454-FAB9-4585-8BB6-44618B29CFAB}" type="slidenum">
              <a:rPr lang="pl-PL" smtClean="0"/>
              <a:pPr/>
              <a:t>9</a:t>
            </a:fld>
            <a:endParaRPr lang="pl-PL"/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xmlns="" id="{C3DA2075-78CB-8324-9BBA-FD4BC9B9FBED}"/>
              </a:ext>
            </a:extLst>
          </p:cNvPr>
          <p:cNvCxnSpPr/>
          <p:nvPr/>
        </p:nvCxnSpPr>
        <p:spPr>
          <a:xfrm>
            <a:off x="0" y="33265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99378CE2-F610-409F-603D-A73C85DCA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0"/>
            <a:ext cx="25469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8A32DEDE-7192-A65B-75DC-5FF82912A3D7}"/>
              </a:ext>
            </a:extLst>
          </p:cNvPr>
          <p:cNvSpPr txBox="1"/>
          <p:nvPr/>
        </p:nvSpPr>
        <p:spPr>
          <a:xfrm>
            <a:off x="683568" y="88057"/>
            <a:ext cx="575106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pl-PL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KOMENDA POWIATOWA PAŃSTWOWEJ STRAŻY POŻARNEJ W PIASECZNIE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xmlns="" id="{98C6CEA6-3E45-9094-3215-9FDCF59B8205}"/>
              </a:ext>
            </a:extLst>
          </p:cNvPr>
          <p:cNvGraphicFramePr>
            <a:graphicFrameLocks/>
          </p:cNvGraphicFramePr>
          <p:nvPr/>
        </p:nvGraphicFramePr>
        <p:xfrm>
          <a:off x="0" y="665312"/>
          <a:ext cx="9144000" cy="6104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2592985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6726</TotalTime>
  <Words>2562</Words>
  <Application>Microsoft Office PowerPoint</Application>
  <PresentationFormat>Pokaz na ekranie (4:3)</PresentationFormat>
  <Paragraphs>538</Paragraphs>
  <Slides>48</Slides>
  <Notes>11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48</vt:i4>
      </vt:variant>
    </vt:vector>
  </HeadingPairs>
  <TitlesOfParts>
    <vt:vector size="50" baseType="lpstr">
      <vt:lpstr>Motyw pakietu Office</vt:lpstr>
      <vt:lpstr>1_Motyw pakietu Office</vt:lpstr>
      <vt:lpstr>Prezentacja programu PowerPoint</vt:lpstr>
      <vt:lpstr>Prezentacja programu PowerPoint</vt:lpstr>
      <vt:lpstr> Zagrożenia na terenie powiatu</vt:lpstr>
      <vt:lpstr>System ochrony przeciwpożarowej powiatu piaseczyńskiego opiera się na Jednostce Ratowniczo-Gaśniczej Państwowej Straży Pożarnej z siedzibą w Piasecznie oraz 35 jednostkach Ochotniczych Straży Pożarnych, w tym 17 włączonych do Krajowego Systemu Ratowniczo - Gaśniczego (KSRG), działających w poszczególnych gminach.               Ilość strażaków    PSP: 74   OSP:    780 druhów na terenie powiatu.     w tym: 500 z jednostek KSRG      280 z jednostek spoza KSRG</vt:lpstr>
      <vt:lpstr>Prezentacja programu PowerPoint</vt:lpstr>
      <vt:lpstr> </vt:lpstr>
      <vt:lpstr>W 2023 roku na terenie powiatu piaseczyńskiego jednostki ochrony przeciwpożarowej podjęły 2914 interwencji   </vt:lpstr>
      <vt:lpstr>Prezentacja programu PowerPoint</vt:lpstr>
      <vt:lpstr>Prezentacja programu PowerPoint</vt:lpstr>
      <vt:lpstr>Prezentacja programu PowerPoint</vt:lpstr>
      <vt:lpstr>Prezentacja programu PowerPoint</vt:lpstr>
      <vt:lpstr>Miejsca interwencji jednostek ochrony przeciwpożarowej w 2023 r. </vt:lpstr>
      <vt:lpstr>Prezentacja programu PowerPoint</vt:lpstr>
      <vt:lpstr>Potencjał ratowniczy powiatu piaseczyńskiego</vt:lpstr>
      <vt:lpstr> </vt:lpstr>
      <vt:lpstr> </vt:lpstr>
      <vt:lpstr>Działania ratowniczo – gaśnicze w 2023r.  </vt:lpstr>
      <vt:lpstr>Działania ratowniczo – gaśnicze w 2023 r.  </vt:lpstr>
      <vt:lpstr>Ćwiczenia kwiecień 2023 r. gm. Lesznowola - dostarczanie  wody na duże odległości </vt:lpstr>
      <vt:lpstr>Ćwiczenia – Zakłady Dużego Ryzyka powstania poważanej awarii przemysłowej</vt:lpstr>
      <vt:lpstr>Ćwiczenia – Zakłady Dużego Ryzyka powstania poważanej awarii przemysłowej</vt:lpstr>
      <vt:lpstr>Ćwiczenia – Zakłady Dużego Ryzyka powstania poważanej awarii przemysłowej</vt:lpstr>
      <vt:lpstr>Ewakuacje w szkołach - ćwiczenia</vt:lpstr>
      <vt:lpstr>Szkolenia strażaków ratowników OSP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Prewencja społeczna </vt:lpstr>
      <vt:lpstr>Prewencja społeczna </vt:lpstr>
      <vt:lpstr>Prewencja społeczna</vt:lpstr>
      <vt:lpstr>Prewencja społeczna</vt:lpstr>
      <vt:lpstr>Prewencja społeczna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</vt:lpstr>
    </vt:vector>
  </TitlesOfParts>
  <Company>KP PSP Piaseczno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Komenda Powiatowa PSP  w Piasecznie  Wydział Operacyjny</dc:title>
  <dc:creator>Łukasz D</dc:creator>
  <cp:lastModifiedBy>Monika Kucharska</cp:lastModifiedBy>
  <cp:revision>275</cp:revision>
  <cp:lastPrinted>2022-02-28T11:20:59Z</cp:lastPrinted>
  <dcterms:created xsi:type="dcterms:W3CDTF">2018-07-24T07:50:15Z</dcterms:created>
  <dcterms:modified xsi:type="dcterms:W3CDTF">2024-03-11T13:20:16Z</dcterms:modified>
</cp:coreProperties>
</file>